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46"/>
  </p:notesMasterIdLst>
  <p:handoutMasterIdLst>
    <p:handoutMasterId r:id="rId47"/>
  </p:handoutMasterIdLst>
  <p:sldIdLst>
    <p:sldId id="374" r:id="rId2"/>
    <p:sldId id="375" r:id="rId3"/>
    <p:sldId id="418" r:id="rId4"/>
    <p:sldId id="394" r:id="rId5"/>
    <p:sldId id="399" r:id="rId6"/>
    <p:sldId id="395" r:id="rId7"/>
    <p:sldId id="400" r:id="rId8"/>
    <p:sldId id="402" r:id="rId9"/>
    <p:sldId id="422" r:id="rId10"/>
    <p:sldId id="423" r:id="rId11"/>
    <p:sldId id="424" r:id="rId12"/>
    <p:sldId id="425" r:id="rId13"/>
    <p:sldId id="329" r:id="rId14"/>
    <p:sldId id="371" r:id="rId15"/>
    <p:sldId id="370" r:id="rId16"/>
    <p:sldId id="257" r:id="rId17"/>
    <p:sldId id="383" r:id="rId18"/>
    <p:sldId id="385" r:id="rId19"/>
    <p:sldId id="386" r:id="rId20"/>
    <p:sldId id="384" r:id="rId21"/>
    <p:sldId id="387" r:id="rId22"/>
    <p:sldId id="388" r:id="rId23"/>
    <p:sldId id="415" r:id="rId24"/>
    <p:sldId id="302" r:id="rId25"/>
    <p:sldId id="389" r:id="rId26"/>
    <p:sldId id="297" r:id="rId27"/>
    <p:sldId id="391" r:id="rId28"/>
    <p:sldId id="392" r:id="rId29"/>
    <p:sldId id="305" r:id="rId30"/>
    <p:sldId id="403" r:id="rId31"/>
    <p:sldId id="404" r:id="rId32"/>
    <p:sldId id="408" r:id="rId33"/>
    <p:sldId id="409" r:id="rId34"/>
    <p:sldId id="410" r:id="rId35"/>
    <p:sldId id="411" r:id="rId36"/>
    <p:sldId id="412" r:id="rId37"/>
    <p:sldId id="413" r:id="rId38"/>
    <p:sldId id="414" r:id="rId39"/>
    <p:sldId id="308" r:id="rId40"/>
    <p:sldId id="393" r:id="rId41"/>
    <p:sldId id="396" r:id="rId42"/>
    <p:sldId id="426" r:id="rId43"/>
    <p:sldId id="427" r:id="rId44"/>
    <p:sldId id="428" r:id="rId4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B"/>
    <a:srgbClr val="A135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123" autoAdjust="0"/>
  </p:normalViewPr>
  <p:slideViewPr>
    <p:cSldViewPr>
      <p:cViewPr varScale="1">
        <p:scale>
          <a:sx n="112" d="100"/>
          <a:sy n="112" d="100"/>
        </p:scale>
        <p:origin x="154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4D2229-5542-4180-A4C0-C80CBE9FA55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1FECC8-6940-4831-BBCC-442A87FFA575}">
      <dgm:prSet phldrT="[Text]"/>
      <dgm:spPr>
        <a:solidFill>
          <a:schemeClr val="accent4">
            <a:lumMod val="75000"/>
          </a:schemeClr>
        </a:solidFill>
      </dgm:spPr>
      <dgm:t>
        <a:bodyPr/>
        <a:lstStyle/>
        <a:p>
          <a:r>
            <a:rPr lang="en-US" dirty="0"/>
            <a:t>Livestock Farm</a:t>
          </a:r>
        </a:p>
      </dgm:t>
    </dgm:pt>
    <dgm:pt modelId="{B1F42A15-A89B-4C97-B93B-5D7CBC40535C}" type="parTrans" cxnId="{A69D9BC1-BF43-4FCE-A6EB-CF447F6C4E7F}">
      <dgm:prSet/>
      <dgm:spPr/>
      <dgm:t>
        <a:bodyPr/>
        <a:lstStyle/>
        <a:p>
          <a:endParaRPr lang="en-US"/>
        </a:p>
      </dgm:t>
    </dgm:pt>
    <dgm:pt modelId="{5729C443-60B7-4EEE-BB4A-8EC5584016EE}" type="sibTrans" cxnId="{A69D9BC1-BF43-4FCE-A6EB-CF447F6C4E7F}">
      <dgm:prSet/>
      <dgm:spPr/>
      <dgm:t>
        <a:bodyPr/>
        <a:lstStyle/>
        <a:p>
          <a:endParaRPr lang="en-US"/>
        </a:p>
      </dgm:t>
    </dgm:pt>
    <dgm:pt modelId="{0DE55304-A13F-4C25-8D5C-978210667197}">
      <dgm:prSet phldrT="[Text]"/>
      <dgm:spPr>
        <a:solidFill>
          <a:srgbClr val="A1356B"/>
        </a:solidFill>
      </dgm:spPr>
      <dgm:t>
        <a:bodyPr/>
        <a:lstStyle/>
        <a:p>
          <a:r>
            <a:rPr lang="en-US" dirty="0"/>
            <a:t>Vegetable/Produce Farm</a:t>
          </a:r>
        </a:p>
      </dgm:t>
    </dgm:pt>
    <dgm:pt modelId="{41768FC6-D74B-44C2-88CB-AAA644E939A7}" type="parTrans" cxnId="{2182F13E-99C5-4B08-B221-4495FDA8365F}">
      <dgm:prSet/>
      <dgm:spPr/>
      <dgm:t>
        <a:bodyPr/>
        <a:lstStyle/>
        <a:p>
          <a:endParaRPr lang="en-US"/>
        </a:p>
      </dgm:t>
    </dgm:pt>
    <dgm:pt modelId="{9C323C42-569E-49A9-818E-6B57F43F6850}" type="sibTrans" cxnId="{2182F13E-99C5-4B08-B221-4495FDA8365F}">
      <dgm:prSet/>
      <dgm:spPr/>
      <dgm:t>
        <a:bodyPr/>
        <a:lstStyle/>
        <a:p>
          <a:endParaRPr lang="en-US"/>
        </a:p>
      </dgm:t>
    </dgm:pt>
    <dgm:pt modelId="{30708DF4-18D6-4817-8F81-6FDA8A56A12B}">
      <dgm:prSet phldrT="[Text]"/>
      <dgm:spPr>
        <a:solidFill>
          <a:srgbClr val="FFFFAB"/>
        </a:solidFill>
      </dgm:spPr>
      <dgm:t>
        <a:bodyPr/>
        <a:lstStyle/>
        <a:p>
          <a:r>
            <a:rPr lang="en-US" dirty="0">
              <a:solidFill>
                <a:schemeClr val="tx1"/>
              </a:solidFill>
            </a:rPr>
            <a:t>Annual Cropland Farm</a:t>
          </a:r>
        </a:p>
      </dgm:t>
    </dgm:pt>
    <dgm:pt modelId="{C51DCD6F-36A6-42A1-BA72-B1152C09ACD1}" type="parTrans" cxnId="{6AAE699E-8C79-47A5-A7BB-434BEF38D458}">
      <dgm:prSet/>
      <dgm:spPr/>
      <dgm:t>
        <a:bodyPr/>
        <a:lstStyle/>
        <a:p>
          <a:endParaRPr lang="en-US"/>
        </a:p>
      </dgm:t>
    </dgm:pt>
    <dgm:pt modelId="{66DAE7F3-479D-4B2E-8E83-13BD6C35377C}" type="sibTrans" cxnId="{6AAE699E-8C79-47A5-A7BB-434BEF38D458}">
      <dgm:prSet/>
      <dgm:spPr/>
      <dgm:t>
        <a:bodyPr/>
        <a:lstStyle/>
        <a:p>
          <a:endParaRPr lang="en-US"/>
        </a:p>
      </dgm:t>
    </dgm:pt>
    <dgm:pt modelId="{0319419B-3D5C-44BE-BE80-2FD00C9C6148}">
      <dgm:prSet/>
      <dgm:spPr/>
      <dgm:t>
        <a:bodyPr/>
        <a:lstStyle/>
        <a:p>
          <a:r>
            <a:rPr lang="en-US" dirty="0"/>
            <a:t>10+ acres AND at least 25% of Medium CAFO numbers</a:t>
          </a:r>
        </a:p>
      </dgm:t>
    </dgm:pt>
    <dgm:pt modelId="{D8F2D2A5-F808-4B4C-A68F-DE119FD4F354}" type="parTrans" cxnId="{44A77079-F1CD-4D9B-B091-3B3245A7E41F}">
      <dgm:prSet/>
      <dgm:spPr/>
      <dgm:t>
        <a:bodyPr/>
        <a:lstStyle/>
        <a:p>
          <a:endParaRPr lang="en-US"/>
        </a:p>
      </dgm:t>
    </dgm:pt>
    <dgm:pt modelId="{5F9DFD62-63E4-447E-98C6-A7E7AD40EF20}" type="sibTrans" cxnId="{44A77079-F1CD-4D9B-B091-3B3245A7E41F}">
      <dgm:prSet/>
      <dgm:spPr/>
      <dgm:t>
        <a:bodyPr/>
        <a:lstStyle/>
        <a:p>
          <a:endParaRPr lang="en-US"/>
        </a:p>
      </dgm:t>
    </dgm:pt>
    <dgm:pt modelId="{7FC36E46-4D89-4285-9A63-43737864B580}">
      <dgm:prSet/>
      <dgm:spPr/>
      <dgm:t>
        <a:bodyPr/>
        <a:lstStyle/>
        <a:p>
          <a:r>
            <a:rPr lang="en-US" dirty="0"/>
            <a:t>50+ Acres used for ‘vegetable’ production</a:t>
          </a:r>
        </a:p>
      </dgm:t>
    </dgm:pt>
    <dgm:pt modelId="{64819D94-5A54-41DB-B7E0-3E2989DB87D9}" type="parTrans" cxnId="{BD60629F-2495-40DD-8BC2-0335BA95C250}">
      <dgm:prSet/>
      <dgm:spPr/>
      <dgm:t>
        <a:bodyPr/>
        <a:lstStyle/>
        <a:p>
          <a:endParaRPr lang="en-US"/>
        </a:p>
      </dgm:t>
    </dgm:pt>
    <dgm:pt modelId="{C070F816-2AAD-47AF-80B3-B53349FFCAE1}" type="sibTrans" cxnId="{BD60629F-2495-40DD-8BC2-0335BA95C250}">
      <dgm:prSet/>
      <dgm:spPr/>
      <dgm:t>
        <a:bodyPr/>
        <a:lstStyle/>
        <a:p>
          <a:endParaRPr lang="en-US"/>
        </a:p>
      </dgm:t>
    </dgm:pt>
    <dgm:pt modelId="{AE316EA4-A8CC-4CDF-8784-32C2420DC3CC}">
      <dgm:prSet/>
      <dgm:spPr/>
      <dgm:t>
        <a:bodyPr/>
        <a:lstStyle/>
        <a:p>
          <a:r>
            <a:rPr lang="en-US" dirty="0"/>
            <a:t>50+ acres used for ‘annual cropland’ production</a:t>
          </a:r>
        </a:p>
      </dgm:t>
    </dgm:pt>
    <dgm:pt modelId="{A27D7A10-A240-46A4-8284-996AEB22D8F1}" type="parTrans" cxnId="{7120D4F5-8658-4D91-A95B-7D5076A76AFE}">
      <dgm:prSet/>
      <dgm:spPr/>
      <dgm:t>
        <a:bodyPr/>
        <a:lstStyle/>
        <a:p>
          <a:endParaRPr lang="en-US"/>
        </a:p>
      </dgm:t>
    </dgm:pt>
    <dgm:pt modelId="{83D9841E-725C-4D43-8B20-2996CBA815C3}" type="sibTrans" cxnId="{7120D4F5-8658-4D91-A95B-7D5076A76AFE}">
      <dgm:prSet/>
      <dgm:spPr/>
      <dgm:t>
        <a:bodyPr/>
        <a:lstStyle/>
        <a:p>
          <a:endParaRPr lang="en-US"/>
        </a:p>
      </dgm:t>
    </dgm:pt>
    <dgm:pt modelId="{C9A255AB-A071-4F5C-AC75-6AF234EED285}">
      <dgm:prSet/>
      <dgm:spPr/>
      <dgm:t>
        <a:bodyPr/>
        <a:lstStyle/>
        <a:p>
          <a:r>
            <a:rPr lang="en-US" dirty="0"/>
            <a:t>Where nutrients are applied</a:t>
          </a:r>
        </a:p>
      </dgm:t>
    </dgm:pt>
    <dgm:pt modelId="{6CE40CD9-C1A8-49B9-BF86-E84F25BF5820}" type="parTrans" cxnId="{C51B1055-FE58-4C8F-BD7D-52016A62A1CE}">
      <dgm:prSet/>
      <dgm:spPr/>
      <dgm:t>
        <a:bodyPr/>
        <a:lstStyle/>
        <a:p>
          <a:endParaRPr lang="en-US"/>
        </a:p>
      </dgm:t>
    </dgm:pt>
    <dgm:pt modelId="{D4C00375-CBD2-467E-B101-8F70E58D06E3}" type="sibTrans" cxnId="{C51B1055-FE58-4C8F-BD7D-52016A62A1CE}">
      <dgm:prSet/>
      <dgm:spPr/>
      <dgm:t>
        <a:bodyPr/>
        <a:lstStyle/>
        <a:p>
          <a:endParaRPr lang="en-US"/>
        </a:p>
      </dgm:t>
    </dgm:pt>
    <dgm:pt modelId="{5DE598E5-DE98-4354-8179-BAFE8293A27C}">
      <dgm:prSet/>
      <dgm:spPr/>
      <dgm:t>
        <a:bodyPr/>
        <a:lstStyle/>
        <a:p>
          <a:r>
            <a:rPr lang="en-US" dirty="0"/>
            <a:t>Where nutrients are applied </a:t>
          </a:r>
        </a:p>
      </dgm:t>
    </dgm:pt>
    <dgm:pt modelId="{D1AC8711-1FEB-4C5D-B585-39B201DDF682}" type="parTrans" cxnId="{12B53204-87AA-4F66-B47D-B266EF1FCE39}">
      <dgm:prSet/>
      <dgm:spPr/>
      <dgm:t>
        <a:bodyPr/>
        <a:lstStyle/>
        <a:p>
          <a:endParaRPr lang="en-US"/>
        </a:p>
      </dgm:t>
    </dgm:pt>
    <dgm:pt modelId="{1716A09A-FEC9-40EF-B8AC-98AD31EC51FC}" type="sibTrans" cxnId="{12B53204-87AA-4F66-B47D-B266EF1FCE39}">
      <dgm:prSet/>
      <dgm:spPr/>
      <dgm:t>
        <a:bodyPr/>
        <a:lstStyle/>
        <a:p>
          <a:endParaRPr lang="en-US"/>
        </a:p>
      </dgm:t>
    </dgm:pt>
    <dgm:pt modelId="{33244015-ABAD-4088-8DA3-CE7507CB6C57}">
      <dgm:prSet/>
      <dgm:spPr/>
      <dgm:t>
        <a:bodyPr/>
        <a:lstStyle/>
        <a:p>
          <a:r>
            <a:rPr lang="en-US" dirty="0"/>
            <a:t>50-199 Dairy Cows</a:t>
          </a:r>
        </a:p>
      </dgm:t>
    </dgm:pt>
    <dgm:pt modelId="{D9A5C4E6-620A-4B07-841F-5F69A99AA665}" type="parTrans" cxnId="{496B3FE0-1BF7-4580-8390-F9557F486250}">
      <dgm:prSet/>
      <dgm:spPr/>
      <dgm:t>
        <a:bodyPr/>
        <a:lstStyle/>
        <a:p>
          <a:endParaRPr lang="en-US"/>
        </a:p>
      </dgm:t>
    </dgm:pt>
    <dgm:pt modelId="{93941FF5-9990-4E16-877B-41717E02CDAA}" type="sibTrans" cxnId="{496B3FE0-1BF7-4580-8390-F9557F486250}">
      <dgm:prSet/>
      <dgm:spPr/>
      <dgm:t>
        <a:bodyPr/>
        <a:lstStyle/>
        <a:p>
          <a:endParaRPr lang="en-US"/>
        </a:p>
      </dgm:t>
    </dgm:pt>
    <dgm:pt modelId="{22270CFD-0A1A-4C5A-95DB-E0B9A1F7F094}">
      <dgm:prSet/>
      <dgm:spPr/>
      <dgm:t>
        <a:bodyPr/>
        <a:lstStyle/>
        <a:p>
          <a:r>
            <a:rPr lang="en-US" dirty="0"/>
            <a:t>75-300 Beef Cows</a:t>
          </a:r>
        </a:p>
      </dgm:t>
    </dgm:pt>
    <dgm:pt modelId="{A578FB37-27AB-4D75-B754-38070520CC92}" type="parTrans" cxnId="{2CE7E3BF-5E50-4067-A9FC-581EE2A68A56}">
      <dgm:prSet/>
      <dgm:spPr/>
      <dgm:t>
        <a:bodyPr/>
        <a:lstStyle/>
        <a:p>
          <a:endParaRPr lang="en-US"/>
        </a:p>
      </dgm:t>
    </dgm:pt>
    <dgm:pt modelId="{D8605B07-0036-446D-A2CF-3E745F8CB0E2}" type="sibTrans" cxnId="{2CE7E3BF-5E50-4067-A9FC-581EE2A68A56}">
      <dgm:prSet/>
      <dgm:spPr/>
      <dgm:t>
        <a:bodyPr/>
        <a:lstStyle/>
        <a:p>
          <a:endParaRPr lang="en-US"/>
        </a:p>
      </dgm:t>
    </dgm:pt>
    <dgm:pt modelId="{A1E9EA40-3C14-43AA-AEBB-9E1E3CD81A2E}">
      <dgm:prSet/>
      <dgm:spPr/>
      <dgm:t>
        <a:bodyPr/>
        <a:lstStyle/>
        <a:p>
          <a:r>
            <a:rPr lang="en-US" dirty="0"/>
            <a:t>40-150 Horses</a:t>
          </a:r>
        </a:p>
      </dgm:t>
    </dgm:pt>
    <dgm:pt modelId="{67EC781A-DB08-4DA8-BA17-8F6F550DE3E9}" type="parTrans" cxnId="{5D6C82DB-B62F-4A20-94C5-18901F5AAB90}">
      <dgm:prSet/>
      <dgm:spPr/>
      <dgm:t>
        <a:bodyPr/>
        <a:lstStyle/>
        <a:p>
          <a:endParaRPr lang="en-US"/>
        </a:p>
      </dgm:t>
    </dgm:pt>
    <dgm:pt modelId="{80420972-4233-4771-AC17-4433AC38AE07}" type="sibTrans" cxnId="{5D6C82DB-B62F-4A20-94C5-18901F5AAB90}">
      <dgm:prSet/>
      <dgm:spPr/>
      <dgm:t>
        <a:bodyPr/>
        <a:lstStyle/>
        <a:p>
          <a:endParaRPr lang="en-US"/>
        </a:p>
      </dgm:t>
    </dgm:pt>
    <dgm:pt modelId="{6EB3ED8F-ED99-4BA2-BD0F-3427ABB8F9CB}">
      <dgm:prSet/>
      <dgm:spPr/>
      <dgm:t>
        <a:bodyPr/>
        <a:lstStyle/>
        <a:p>
          <a:r>
            <a:rPr lang="en-US" dirty="0"/>
            <a:t>90,000# + Liveweight</a:t>
          </a:r>
        </a:p>
      </dgm:t>
    </dgm:pt>
    <dgm:pt modelId="{7C28B104-8ED7-4519-AB47-C15D83D19A78}" type="parTrans" cxnId="{643F2406-783F-4291-BBF2-AC7B46FE982D}">
      <dgm:prSet/>
      <dgm:spPr/>
      <dgm:t>
        <a:bodyPr/>
        <a:lstStyle/>
        <a:p>
          <a:endParaRPr lang="en-US"/>
        </a:p>
      </dgm:t>
    </dgm:pt>
    <dgm:pt modelId="{870385BE-223B-4D34-863C-A99C25987DE3}" type="sibTrans" cxnId="{643F2406-783F-4291-BBF2-AC7B46FE982D}">
      <dgm:prSet/>
      <dgm:spPr/>
      <dgm:t>
        <a:bodyPr/>
        <a:lstStyle/>
        <a:p>
          <a:endParaRPr lang="en-US"/>
        </a:p>
      </dgm:t>
    </dgm:pt>
    <dgm:pt modelId="{8736CA81-865C-4C7C-B89D-BC4209F348FB}" type="pres">
      <dgm:prSet presAssocID="{924D2229-5542-4180-A4C0-C80CBE9FA551}" presName="linear" presStyleCnt="0">
        <dgm:presLayoutVars>
          <dgm:dir/>
          <dgm:animLvl val="lvl"/>
          <dgm:resizeHandles val="exact"/>
        </dgm:presLayoutVars>
      </dgm:prSet>
      <dgm:spPr/>
    </dgm:pt>
    <dgm:pt modelId="{271C5679-E2F4-4240-B40B-3611085ADE65}" type="pres">
      <dgm:prSet presAssocID="{D41FECC8-6940-4831-BBCC-442A87FFA575}" presName="parentLin" presStyleCnt="0"/>
      <dgm:spPr/>
    </dgm:pt>
    <dgm:pt modelId="{F959AAAE-5942-4BAA-9041-6A32E61BEEDB}" type="pres">
      <dgm:prSet presAssocID="{D41FECC8-6940-4831-BBCC-442A87FFA575}" presName="parentLeftMargin" presStyleLbl="node1" presStyleIdx="0" presStyleCnt="3"/>
      <dgm:spPr/>
    </dgm:pt>
    <dgm:pt modelId="{4711F4D9-6537-4A4E-95D4-62B4884D2355}" type="pres">
      <dgm:prSet presAssocID="{D41FECC8-6940-4831-BBCC-442A87FFA575}" presName="parentText" presStyleLbl="node1" presStyleIdx="0" presStyleCnt="3">
        <dgm:presLayoutVars>
          <dgm:chMax val="0"/>
          <dgm:bulletEnabled val="1"/>
        </dgm:presLayoutVars>
      </dgm:prSet>
      <dgm:spPr/>
    </dgm:pt>
    <dgm:pt modelId="{1BE9BA50-A8A8-4BCB-900C-6BCC51F3D6DF}" type="pres">
      <dgm:prSet presAssocID="{D41FECC8-6940-4831-BBCC-442A87FFA575}" presName="negativeSpace" presStyleCnt="0"/>
      <dgm:spPr/>
    </dgm:pt>
    <dgm:pt modelId="{6052CED8-5178-435E-8402-CD44DE5CBAC5}" type="pres">
      <dgm:prSet presAssocID="{D41FECC8-6940-4831-BBCC-442A87FFA575}" presName="childText" presStyleLbl="conFgAcc1" presStyleIdx="0" presStyleCnt="3" custLinFactNeighborY="-18219">
        <dgm:presLayoutVars>
          <dgm:bulletEnabled val="1"/>
        </dgm:presLayoutVars>
      </dgm:prSet>
      <dgm:spPr/>
    </dgm:pt>
    <dgm:pt modelId="{0435811E-97ED-43FA-BF46-BACBCC37D11B}" type="pres">
      <dgm:prSet presAssocID="{5729C443-60B7-4EEE-BB4A-8EC5584016EE}" presName="spaceBetweenRectangles" presStyleCnt="0"/>
      <dgm:spPr/>
    </dgm:pt>
    <dgm:pt modelId="{E5F4AC59-E155-4728-BFC4-299946D011FE}" type="pres">
      <dgm:prSet presAssocID="{30708DF4-18D6-4817-8F81-6FDA8A56A12B}" presName="parentLin" presStyleCnt="0"/>
      <dgm:spPr/>
    </dgm:pt>
    <dgm:pt modelId="{B019BDF8-968D-4868-A667-FE7066338F7E}" type="pres">
      <dgm:prSet presAssocID="{30708DF4-18D6-4817-8F81-6FDA8A56A12B}" presName="parentLeftMargin" presStyleLbl="node1" presStyleIdx="0" presStyleCnt="3"/>
      <dgm:spPr/>
    </dgm:pt>
    <dgm:pt modelId="{FFA67C8A-17CB-4987-9244-D831D698AAE5}" type="pres">
      <dgm:prSet presAssocID="{30708DF4-18D6-4817-8F81-6FDA8A56A12B}" presName="parentText" presStyleLbl="node1" presStyleIdx="1" presStyleCnt="3" custLinFactNeighborX="-12088" custLinFactNeighborY="15990">
        <dgm:presLayoutVars>
          <dgm:chMax val="0"/>
          <dgm:bulletEnabled val="1"/>
        </dgm:presLayoutVars>
      </dgm:prSet>
      <dgm:spPr/>
    </dgm:pt>
    <dgm:pt modelId="{436BB611-6E61-4DCF-B442-AA206A4A5DE9}" type="pres">
      <dgm:prSet presAssocID="{30708DF4-18D6-4817-8F81-6FDA8A56A12B}" presName="negativeSpace" presStyleCnt="0"/>
      <dgm:spPr/>
    </dgm:pt>
    <dgm:pt modelId="{0E81C7C0-00D8-4D72-9FF4-AEB31DFC596F}" type="pres">
      <dgm:prSet presAssocID="{30708DF4-18D6-4817-8F81-6FDA8A56A12B}" presName="childText" presStyleLbl="conFgAcc1" presStyleIdx="1" presStyleCnt="3">
        <dgm:presLayoutVars>
          <dgm:bulletEnabled val="1"/>
        </dgm:presLayoutVars>
      </dgm:prSet>
      <dgm:spPr/>
    </dgm:pt>
    <dgm:pt modelId="{440B2D6D-11E7-41EF-9AE6-C2CA63B98F03}" type="pres">
      <dgm:prSet presAssocID="{66DAE7F3-479D-4B2E-8E83-13BD6C35377C}" presName="spaceBetweenRectangles" presStyleCnt="0"/>
      <dgm:spPr/>
    </dgm:pt>
    <dgm:pt modelId="{DDC8624A-5852-4130-B339-00D646CF95FD}" type="pres">
      <dgm:prSet presAssocID="{0DE55304-A13F-4C25-8D5C-978210667197}" presName="parentLin" presStyleCnt="0"/>
      <dgm:spPr/>
    </dgm:pt>
    <dgm:pt modelId="{805A6E87-7280-4954-80CC-D664C8327CA5}" type="pres">
      <dgm:prSet presAssocID="{0DE55304-A13F-4C25-8D5C-978210667197}" presName="parentLeftMargin" presStyleLbl="node1" presStyleIdx="1" presStyleCnt="3"/>
      <dgm:spPr/>
    </dgm:pt>
    <dgm:pt modelId="{C27DE2C5-9EB2-4F51-8183-AF89D6270372}" type="pres">
      <dgm:prSet presAssocID="{0DE55304-A13F-4C25-8D5C-978210667197}" presName="parentText" presStyleLbl="node1" presStyleIdx="2" presStyleCnt="3" custLinFactNeighborX="-12088" custLinFactNeighborY="3149">
        <dgm:presLayoutVars>
          <dgm:chMax val="0"/>
          <dgm:bulletEnabled val="1"/>
        </dgm:presLayoutVars>
      </dgm:prSet>
      <dgm:spPr/>
    </dgm:pt>
    <dgm:pt modelId="{B3EB6DCA-75D1-4330-A86C-D48422B0E436}" type="pres">
      <dgm:prSet presAssocID="{0DE55304-A13F-4C25-8D5C-978210667197}" presName="negativeSpace" presStyleCnt="0"/>
      <dgm:spPr/>
    </dgm:pt>
    <dgm:pt modelId="{744C9C4D-576C-4FC7-BCD2-1EB8EE9EA8A8}" type="pres">
      <dgm:prSet presAssocID="{0DE55304-A13F-4C25-8D5C-978210667197}" presName="childText" presStyleLbl="conFgAcc1" presStyleIdx="2" presStyleCnt="3">
        <dgm:presLayoutVars>
          <dgm:bulletEnabled val="1"/>
        </dgm:presLayoutVars>
      </dgm:prSet>
      <dgm:spPr/>
    </dgm:pt>
  </dgm:ptLst>
  <dgm:cxnLst>
    <dgm:cxn modelId="{12B53204-87AA-4F66-B47D-B266EF1FCE39}" srcId="{7FC36E46-4D89-4285-9A63-43737864B580}" destId="{5DE598E5-DE98-4354-8179-BAFE8293A27C}" srcOrd="0" destOrd="0" parTransId="{D1AC8711-1FEB-4C5D-B585-39B201DDF682}" sibTransId="{1716A09A-FEC9-40EF-B8AC-98AD31EC51FC}"/>
    <dgm:cxn modelId="{643F2406-783F-4291-BBF2-AC7B46FE982D}" srcId="{0319419B-3D5C-44BE-BE80-2FD00C9C6148}" destId="{6EB3ED8F-ED99-4BA2-BD0F-3427ABB8F9CB}" srcOrd="3" destOrd="0" parTransId="{7C28B104-8ED7-4519-AB47-C15D83D19A78}" sibTransId="{870385BE-223B-4D34-863C-A99C25987DE3}"/>
    <dgm:cxn modelId="{0745CC13-759C-4CEC-8284-1BDF79186C48}" type="presOf" srcId="{C9A255AB-A071-4F5C-AC75-6AF234EED285}" destId="{0E81C7C0-00D8-4D72-9FF4-AEB31DFC596F}" srcOrd="0" destOrd="1" presId="urn:microsoft.com/office/officeart/2005/8/layout/list1"/>
    <dgm:cxn modelId="{50922A22-FA9B-421D-8447-9573CB62CF76}" type="presOf" srcId="{0DE55304-A13F-4C25-8D5C-978210667197}" destId="{805A6E87-7280-4954-80CC-D664C8327CA5}" srcOrd="0" destOrd="0" presId="urn:microsoft.com/office/officeart/2005/8/layout/list1"/>
    <dgm:cxn modelId="{349CAB23-1D4B-4925-A0F2-1A711C01CFE2}" type="presOf" srcId="{33244015-ABAD-4088-8DA3-CE7507CB6C57}" destId="{6052CED8-5178-435E-8402-CD44DE5CBAC5}" srcOrd="0" destOrd="1" presId="urn:microsoft.com/office/officeart/2005/8/layout/list1"/>
    <dgm:cxn modelId="{D191DB25-6900-4914-BD63-03F84A35D5F1}" type="presOf" srcId="{924D2229-5542-4180-A4C0-C80CBE9FA551}" destId="{8736CA81-865C-4C7C-B89D-BC4209F348FB}" srcOrd="0" destOrd="0" presId="urn:microsoft.com/office/officeart/2005/8/layout/list1"/>
    <dgm:cxn modelId="{CDCEBF2F-A186-4F15-A691-BC39DA2148CD}" type="presOf" srcId="{D41FECC8-6940-4831-BBCC-442A87FFA575}" destId="{F959AAAE-5942-4BAA-9041-6A32E61BEEDB}" srcOrd="0" destOrd="0" presId="urn:microsoft.com/office/officeart/2005/8/layout/list1"/>
    <dgm:cxn modelId="{22D81D3A-5A49-490A-B549-ED448A14F134}" type="presOf" srcId="{A1E9EA40-3C14-43AA-AEBB-9E1E3CD81A2E}" destId="{6052CED8-5178-435E-8402-CD44DE5CBAC5}" srcOrd="0" destOrd="3" presId="urn:microsoft.com/office/officeart/2005/8/layout/list1"/>
    <dgm:cxn modelId="{C711823A-5C81-4FDF-83A2-CB03F4124851}" type="presOf" srcId="{6EB3ED8F-ED99-4BA2-BD0F-3427ABB8F9CB}" destId="{6052CED8-5178-435E-8402-CD44DE5CBAC5}" srcOrd="0" destOrd="4" presId="urn:microsoft.com/office/officeart/2005/8/layout/list1"/>
    <dgm:cxn modelId="{2182F13E-99C5-4B08-B221-4495FDA8365F}" srcId="{924D2229-5542-4180-A4C0-C80CBE9FA551}" destId="{0DE55304-A13F-4C25-8D5C-978210667197}" srcOrd="2" destOrd="0" parTransId="{41768FC6-D74B-44C2-88CB-AAA644E939A7}" sibTransId="{9C323C42-569E-49A9-818E-6B57F43F6850}"/>
    <dgm:cxn modelId="{263D3A43-3CD3-4703-9727-3EB810212FE3}" type="presOf" srcId="{0319419B-3D5C-44BE-BE80-2FD00C9C6148}" destId="{6052CED8-5178-435E-8402-CD44DE5CBAC5}" srcOrd="0" destOrd="0" presId="urn:microsoft.com/office/officeart/2005/8/layout/list1"/>
    <dgm:cxn modelId="{53594066-70AD-44D1-AA44-045BCEA901AB}" type="presOf" srcId="{7FC36E46-4D89-4285-9A63-43737864B580}" destId="{744C9C4D-576C-4FC7-BCD2-1EB8EE9EA8A8}" srcOrd="0" destOrd="0" presId="urn:microsoft.com/office/officeart/2005/8/layout/list1"/>
    <dgm:cxn modelId="{E08B9E71-DC00-46FC-A557-BBED30CB3AA4}" type="presOf" srcId="{5DE598E5-DE98-4354-8179-BAFE8293A27C}" destId="{744C9C4D-576C-4FC7-BCD2-1EB8EE9EA8A8}" srcOrd="0" destOrd="1" presId="urn:microsoft.com/office/officeart/2005/8/layout/list1"/>
    <dgm:cxn modelId="{C51B1055-FE58-4C8F-BD7D-52016A62A1CE}" srcId="{AE316EA4-A8CC-4CDF-8784-32C2420DC3CC}" destId="{C9A255AB-A071-4F5C-AC75-6AF234EED285}" srcOrd="0" destOrd="0" parTransId="{6CE40CD9-C1A8-49B9-BF86-E84F25BF5820}" sibTransId="{D4C00375-CBD2-467E-B101-8F70E58D06E3}"/>
    <dgm:cxn modelId="{B474FF58-E13B-457E-A848-51CBE2B07904}" type="presOf" srcId="{30708DF4-18D6-4817-8F81-6FDA8A56A12B}" destId="{B019BDF8-968D-4868-A667-FE7066338F7E}" srcOrd="0" destOrd="0" presId="urn:microsoft.com/office/officeart/2005/8/layout/list1"/>
    <dgm:cxn modelId="{44A77079-F1CD-4D9B-B091-3B3245A7E41F}" srcId="{D41FECC8-6940-4831-BBCC-442A87FFA575}" destId="{0319419B-3D5C-44BE-BE80-2FD00C9C6148}" srcOrd="0" destOrd="0" parTransId="{D8F2D2A5-F808-4B4C-A68F-DE119FD4F354}" sibTransId="{5F9DFD62-63E4-447E-98C6-A7E7AD40EF20}"/>
    <dgm:cxn modelId="{0D37D88A-6028-4BCD-9FCA-A97AC56D0B9C}" type="presOf" srcId="{30708DF4-18D6-4817-8F81-6FDA8A56A12B}" destId="{FFA67C8A-17CB-4987-9244-D831D698AAE5}" srcOrd="1" destOrd="0" presId="urn:microsoft.com/office/officeart/2005/8/layout/list1"/>
    <dgm:cxn modelId="{6AAE699E-8C79-47A5-A7BB-434BEF38D458}" srcId="{924D2229-5542-4180-A4C0-C80CBE9FA551}" destId="{30708DF4-18D6-4817-8F81-6FDA8A56A12B}" srcOrd="1" destOrd="0" parTransId="{C51DCD6F-36A6-42A1-BA72-B1152C09ACD1}" sibTransId="{66DAE7F3-479D-4B2E-8E83-13BD6C35377C}"/>
    <dgm:cxn modelId="{BD60629F-2495-40DD-8BC2-0335BA95C250}" srcId="{0DE55304-A13F-4C25-8D5C-978210667197}" destId="{7FC36E46-4D89-4285-9A63-43737864B580}" srcOrd="0" destOrd="0" parTransId="{64819D94-5A54-41DB-B7E0-3E2989DB87D9}" sibTransId="{C070F816-2AAD-47AF-80B3-B53349FFCAE1}"/>
    <dgm:cxn modelId="{50C8E1A7-03AA-4F36-B652-3E40928978A5}" type="presOf" srcId="{AE316EA4-A8CC-4CDF-8784-32C2420DC3CC}" destId="{0E81C7C0-00D8-4D72-9FF4-AEB31DFC596F}" srcOrd="0" destOrd="0" presId="urn:microsoft.com/office/officeart/2005/8/layout/list1"/>
    <dgm:cxn modelId="{2CE7E3BF-5E50-4067-A9FC-581EE2A68A56}" srcId="{0319419B-3D5C-44BE-BE80-2FD00C9C6148}" destId="{22270CFD-0A1A-4C5A-95DB-E0B9A1F7F094}" srcOrd="1" destOrd="0" parTransId="{A578FB37-27AB-4D75-B754-38070520CC92}" sibTransId="{D8605B07-0036-446D-A2CF-3E745F8CB0E2}"/>
    <dgm:cxn modelId="{A69D9BC1-BF43-4FCE-A6EB-CF447F6C4E7F}" srcId="{924D2229-5542-4180-A4C0-C80CBE9FA551}" destId="{D41FECC8-6940-4831-BBCC-442A87FFA575}" srcOrd="0" destOrd="0" parTransId="{B1F42A15-A89B-4C97-B93B-5D7CBC40535C}" sibTransId="{5729C443-60B7-4EEE-BB4A-8EC5584016EE}"/>
    <dgm:cxn modelId="{414CE5C8-F4D4-4683-B429-7ADC1B9543EE}" type="presOf" srcId="{0DE55304-A13F-4C25-8D5C-978210667197}" destId="{C27DE2C5-9EB2-4F51-8183-AF89D6270372}" srcOrd="1" destOrd="0" presId="urn:microsoft.com/office/officeart/2005/8/layout/list1"/>
    <dgm:cxn modelId="{5D6C82DB-B62F-4A20-94C5-18901F5AAB90}" srcId="{0319419B-3D5C-44BE-BE80-2FD00C9C6148}" destId="{A1E9EA40-3C14-43AA-AEBB-9E1E3CD81A2E}" srcOrd="2" destOrd="0" parTransId="{67EC781A-DB08-4DA8-BA17-8F6F550DE3E9}" sibTransId="{80420972-4233-4771-AC17-4433AC38AE07}"/>
    <dgm:cxn modelId="{A05B13DC-EF40-457C-8832-59284108AC15}" type="presOf" srcId="{D41FECC8-6940-4831-BBCC-442A87FFA575}" destId="{4711F4D9-6537-4A4E-95D4-62B4884D2355}" srcOrd="1" destOrd="0" presId="urn:microsoft.com/office/officeart/2005/8/layout/list1"/>
    <dgm:cxn modelId="{496B3FE0-1BF7-4580-8390-F9557F486250}" srcId="{0319419B-3D5C-44BE-BE80-2FD00C9C6148}" destId="{33244015-ABAD-4088-8DA3-CE7507CB6C57}" srcOrd="0" destOrd="0" parTransId="{D9A5C4E6-620A-4B07-841F-5F69A99AA665}" sibTransId="{93941FF5-9990-4E16-877B-41717E02CDAA}"/>
    <dgm:cxn modelId="{EE5354E1-CF78-4B4A-9CEC-7E05C5892EA6}" type="presOf" srcId="{22270CFD-0A1A-4C5A-95DB-E0B9A1F7F094}" destId="{6052CED8-5178-435E-8402-CD44DE5CBAC5}" srcOrd="0" destOrd="2" presId="urn:microsoft.com/office/officeart/2005/8/layout/list1"/>
    <dgm:cxn modelId="{7120D4F5-8658-4D91-A95B-7D5076A76AFE}" srcId="{30708DF4-18D6-4817-8F81-6FDA8A56A12B}" destId="{AE316EA4-A8CC-4CDF-8784-32C2420DC3CC}" srcOrd="0" destOrd="0" parTransId="{A27D7A10-A240-46A4-8284-996AEB22D8F1}" sibTransId="{83D9841E-725C-4D43-8B20-2996CBA815C3}"/>
    <dgm:cxn modelId="{57246762-9A26-4551-8759-4C3B8CCC3410}" type="presParOf" srcId="{8736CA81-865C-4C7C-B89D-BC4209F348FB}" destId="{271C5679-E2F4-4240-B40B-3611085ADE65}" srcOrd="0" destOrd="0" presId="urn:microsoft.com/office/officeart/2005/8/layout/list1"/>
    <dgm:cxn modelId="{D01D5204-5D6A-4048-A7B5-B2B79652CA07}" type="presParOf" srcId="{271C5679-E2F4-4240-B40B-3611085ADE65}" destId="{F959AAAE-5942-4BAA-9041-6A32E61BEEDB}" srcOrd="0" destOrd="0" presId="urn:microsoft.com/office/officeart/2005/8/layout/list1"/>
    <dgm:cxn modelId="{0329A7ED-F297-49EB-850F-D198CAF86CCD}" type="presParOf" srcId="{271C5679-E2F4-4240-B40B-3611085ADE65}" destId="{4711F4D9-6537-4A4E-95D4-62B4884D2355}" srcOrd="1" destOrd="0" presId="urn:microsoft.com/office/officeart/2005/8/layout/list1"/>
    <dgm:cxn modelId="{C9020FE6-03B8-4162-97A8-10906E04B1F8}" type="presParOf" srcId="{8736CA81-865C-4C7C-B89D-BC4209F348FB}" destId="{1BE9BA50-A8A8-4BCB-900C-6BCC51F3D6DF}" srcOrd="1" destOrd="0" presId="urn:microsoft.com/office/officeart/2005/8/layout/list1"/>
    <dgm:cxn modelId="{00D21AD3-8418-43F0-A3A1-F5E6CEBCB3A4}" type="presParOf" srcId="{8736CA81-865C-4C7C-B89D-BC4209F348FB}" destId="{6052CED8-5178-435E-8402-CD44DE5CBAC5}" srcOrd="2" destOrd="0" presId="urn:microsoft.com/office/officeart/2005/8/layout/list1"/>
    <dgm:cxn modelId="{2A585FE3-F661-443C-A3C4-198A3C153654}" type="presParOf" srcId="{8736CA81-865C-4C7C-B89D-BC4209F348FB}" destId="{0435811E-97ED-43FA-BF46-BACBCC37D11B}" srcOrd="3" destOrd="0" presId="urn:microsoft.com/office/officeart/2005/8/layout/list1"/>
    <dgm:cxn modelId="{9E29609A-4012-481E-9229-04C5083A6C80}" type="presParOf" srcId="{8736CA81-865C-4C7C-B89D-BC4209F348FB}" destId="{E5F4AC59-E155-4728-BFC4-299946D011FE}" srcOrd="4" destOrd="0" presId="urn:microsoft.com/office/officeart/2005/8/layout/list1"/>
    <dgm:cxn modelId="{4E517D60-0887-4DC2-B036-E7DFE1E396A9}" type="presParOf" srcId="{E5F4AC59-E155-4728-BFC4-299946D011FE}" destId="{B019BDF8-968D-4868-A667-FE7066338F7E}" srcOrd="0" destOrd="0" presId="urn:microsoft.com/office/officeart/2005/8/layout/list1"/>
    <dgm:cxn modelId="{1E06A6EE-7547-43C4-BF38-23838EF18885}" type="presParOf" srcId="{E5F4AC59-E155-4728-BFC4-299946D011FE}" destId="{FFA67C8A-17CB-4987-9244-D831D698AAE5}" srcOrd="1" destOrd="0" presId="urn:microsoft.com/office/officeart/2005/8/layout/list1"/>
    <dgm:cxn modelId="{AA28288E-25D2-4E0C-B55A-588030053FE8}" type="presParOf" srcId="{8736CA81-865C-4C7C-B89D-BC4209F348FB}" destId="{436BB611-6E61-4DCF-B442-AA206A4A5DE9}" srcOrd="5" destOrd="0" presId="urn:microsoft.com/office/officeart/2005/8/layout/list1"/>
    <dgm:cxn modelId="{6A01F0F2-EC50-4C9D-B0E3-FAFD0CF740B5}" type="presParOf" srcId="{8736CA81-865C-4C7C-B89D-BC4209F348FB}" destId="{0E81C7C0-00D8-4D72-9FF4-AEB31DFC596F}" srcOrd="6" destOrd="0" presId="urn:microsoft.com/office/officeart/2005/8/layout/list1"/>
    <dgm:cxn modelId="{83881BE1-77B1-43F2-BDD6-7F91637E9246}" type="presParOf" srcId="{8736CA81-865C-4C7C-B89D-BC4209F348FB}" destId="{440B2D6D-11E7-41EF-9AE6-C2CA63B98F03}" srcOrd="7" destOrd="0" presId="urn:microsoft.com/office/officeart/2005/8/layout/list1"/>
    <dgm:cxn modelId="{31698E0E-6CCB-4F39-AF2C-653A4F48B6DD}" type="presParOf" srcId="{8736CA81-865C-4C7C-B89D-BC4209F348FB}" destId="{DDC8624A-5852-4130-B339-00D646CF95FD}" srcOrd="8" destOrd="0" presId="urn:microsoft.com/office/officeart/2005/8/layout/list1"/>
    <dgm:cxn modelId="{3F69D498-21F4-4B5E-8D10-34ED446A1E30}" type="presParOf" srcId="{DDC8624A-5852-4130-B339-00D646CF95FD}" destId="{805A6E87-7280-4954-80CC-D664C8327CA5}" srcOrd="0" destOrd="0" presId="urn:microsoft.com/office/officeart/2005/8/layout/list1"/>
    <dgm:cxn modelId="{DF653154-F9D9-4D90-B392-99D222CC5B95}" type="presParOf" srcId="{DDC8624A-5852-4130-B339-00D646CF95FD}" destId="{C27DE2C5-9EB2-4F51-8183-AF89D6270372}" srcOrd="1" destOrd="0" presId="urn:microsoft.com/office/officeart/2005/8/layout/list1"/>
    <dgm:cxn modelId="{29D1D292-0DC6-47F0-9537-173B16228B9B}" type="presParOf" srcId="{8736CA81-865C-4C7C-B89D-BC4209F348FB}" destId="{B3EB6DCA-75D1-4330-A86C-D48422B0E436}" srcOrd="9" destOrd="0" presId="urn:microsoft.com/office/officeart/2005/8/layout/list1"/>
    <dgm:cxn modelId="{4870708E-66FA-4818-AB6D-E8BE05B758DD}" type="presParOf" srcId="{8736CA81-865C-4C7C-B89D-BC4209F348FB}" destId="{744C9C4D-576C-4FC7-BCD2-1EB8EE9EA8A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2CED8-5178-435E-8402-CD44DE5CBAC5}">
      <dsp:nvSpPr>
        <dsp:cNvPr id="0" name=""/>
        <dsp:cNvSpPr/>
      </dsp:nvSpPr>
      <dsp:spPr>
        <a:xfrm>
          <a:off x="0" y="279401"/>
          <a:ext cx="6934200" cy="1927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8171" tIns="374904" rIns="5381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10+ acres AND at least 25% of Medium CAFO numbers</a:t>
          </a:r>
        </a:p>
        <a:p>
          <a:pPr marL="342900" lvl="2" indent="-171450" algn="l" defTabSz="800100">
            <a:lnSpc>
              <a:spcPct val="90000"/>
            </a:lnSpc>
            <a:spcBef>
              <a:spcPct val="0"/>
            </a:spcBef>
            <a:spcAft>
              <a:spcPct val="15000"/>
            </a:spcAft>
            <a:buChar char="•"/>
          </a:pPr>
          <a:r>
            <a:rPr lang="en-US" sz="1800" kern="1200" dirty="0"/>
            <a:t>50-199 Dairy Cows</a:t>
          </a:r>
        </a:p>
        <a:p>
          <a:pPr marL="342900" lvl="2" indent="-171450" algn="l" defTabSz="800100">
            <a:lnSpc>
              <a:spcPct val="90000"/>
            </a:lnSpc>
            <a:spcBef>
              <a:spcPct val="0"/>
            </a:spcBef>
            <a:spcAft>
              <a:spcPct val="15000"/>
            </a:spcAft>
            <a:buChar char="•"/>
          </a:pPr>
          <a:r>
            <a:rPr lang="en-US" sz="1800" kern="1200" dirty="0"/>
            <a:t>75-300 Beef Cows</a:t>
          </a:r>
        </a:p>
        <a:p>
          <a:pPr marL="342900" lvl="2" indent="-171450" algn="l" defTabSz="800100">
            <a:lnSpc>
              <a:spcPct val="90000"/>
            </a:lnSpc>
            <a:spcBef>
              <a:spcPct val="0"/>
            </a:spcBef>
            <a:spcAft>
              <a:spcPct val="15000"/>
            </a:spcAft>
            <a:buChar char="•"/>
          </a:pPr>
          <a:r>
            <a:rPr lang="en-US" sz="1800" kern="1200" dirty="0"/>
            <a:t>40-150 Horses</a:t>
          </a:r>
        </a:p>
        <a:p>
          <a:pPr marL="342900" lvl="2" indent="-171450" algn="l" defTabSz="800100">
            <a:lnSpc>
              <a:spcPct val="90000"/>
            </a:lnSpc>
            <a:spcBef>
              <a:spcPct val="0"/>
            </a:spcBef>
            <a:spcAft>
              <a:spcPct val="15000"/>
            </a:spcAft>
            <a:buChar char="•"/>
          </a:pPr>
          <a:r>
            <a:rPr lang="en-US" sz="1800" kern="1200" dirty="0"/>
            <a:t>90,000# + Liveweight</a:t>
          </a:r>
        </a:p>
      </dsp:txBody>
      <dsp:txXfrm>
        <a:off x="0" y="279401"/>
        <a:ext cx="6934200" cy="1927800"/>
      </dsp:txXfrm>
    </dsp:sp>
    <dsp:sp modelId="{4711F4D9-6537-4A4E-95D4-62B4884D2355}">
      <dsp:nvSpPr>
        <dsp:cNvPr id="0" name=""/>
        <dsp:cNvSpPr/>
      </dsp:nvSpPr>
      <dsp:spPr>
        <a:xfrm>
          <a:off x="346710" y="31429"/>
          <a:ext cx="4853940" cy="53136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800100">
            <a:lnSpc>
              <a:spcPct val="90000"/>
            </a:lnSpc>
            <a:spcBef>
              <a:spcPct val="0"/>
            </a:spcBef>
            <a:spcAft>
              <a:spcPct val="35000"/>
            </a:spcAft>
            <a:buNone/>
          </a:pPr>
          <a:r>
            <a:rPr lang="en-US" sz="1800" kern="1200" dirty="0"/>
            <a:t>Livestock Farm</a:t>
          </a:r>
        </a:p>
      </dsp:txBody>
      <dsp:txXfrm>
        <a:off x="372649" y="57368"/>
        <a:ext cx="4802062" cy="479482"/>
      </dsp:txXfrm>
    </dsp:sp>
    <dsp:sp modelId="{0E81C7C0-00D8-4D72-9FF4-AEB31DFC596F}">
      <dsp:nvSpPr>
        <dsp:cNvPr id="0" name=""/>
        <dsp:cNvSpPr/>
      </dsp:nvSpPr>
      <dsp:spPr>
        <a:xfrm>
          <a:off x="0" y="2587790"/>
          <a:ext cx="6934200" cy="10489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8171" tIns="374904" rIns="5381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50+ acres used for ‘annual cropland’ production</a:t>
          </a:r>
        </a:p>
        <a:p>
          <a:pPr marL="342900" lvl="2" indent="-171450" algn="l" defTabSz="800100">
            <a:lnSpc>
              <a:spcPct val="90000"/>
            </a:lnSpc>
            <a:spcBef>
              <a:spcPct val="0"/>
            </a:spcBef>
            <a:spcAft>
              <a:spcPct val="15000"/>
            </a:spcAft>
            <a:buChar char="•"/>
          </a:pPr>
          <a:r>
            <a:rPr lang="en-US" sz="1800" kern="1200" dirty="0"/>
            <a:t>Where nutrients are applied</a:t>
          </a:r>
        </a:p>
      </dsp:txBody>
      <dsp:txXfrm>
        <a:off x="0" y="2587790"/>
        <a:ext cx="6934200" cy="1048950"/>
      </dsp:txXfrm>
    </dsp:sp>
    <dsp:sp modelId="{FFA67C8A-17CB-4987-9244-D831D698AAE5}">
      <dsp:nvSpPr>
        <dsp:cNvPr id="0" name=""/>
        <dsp:cNvSpPr/>
      </dsp:nvSpPr>
      <dsp:spPr>
        <a:xfrm>
          <a:off x="304799" y="2407074"/>
          <a:ext cx="4853940" cy="531360"/>
        </a:xfrm>
        <a:prstGeom prst="roundRect">
          <a:avLst/>
        </a:prstGeom>
        <a:solidFill>
          <a:srgbClr val="FFFF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Annual Cropland Farm</a:t>
          </a:r>
        </a:p>
      </dsp:txBody>
      <dsp:txXfrm>
        <a:off x="330738" y="2433013"/>
        <a:ext cx="4802062" cy="479482"/>
      </dsp:txXfrm>
    </dsp:sp>
    <dsp:sp modelId="{744C9C4D-576C-4FC7-BCD2-1EB8EE9EA8A8}">
      <dsp:nvSpPr>
        <dsp:cNvPr id="0" name=""/>
        <dsp:cNvSpPr/>
      </dsp:nvSpPr>
      <dsp:spPr>
        <a:xfrm>
          <a:off x="0" y="3999620"/>
          <a:ext cx="6934200" cy="10489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8171" tIns="374904" rIns="53817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50+ Acres used for ‘vegetable’ production</a:t>
          </a:r>
        </a:p>
        <a:p>
          <a:pPr marL="342900" lvl="2" indent="-171450" algn="l" defTabSz="800100">
            <a:lnSpc>
              <a:spcPct val="90000"/>
            </a:lnSpc>
            <a:spcBef>
              <a:spcPct val="0"/>
            </a:spcBef>
            <a:spcAft>
              <a:spcPct val="15000"/>
            </a:spcAft>
            <a:buChar char="•"/>
          </a:pPr>
          <a:r>
            <a:rPr lang="en-US" sz="1800" kern="1200" dirty="0"/>
            <a:t>Where nutrients are applied </a:t>
          </a:r>
        </a:p>
      </dsp:txBody>
      <dsp:txXfrm>
        <a:off x="0" y="3999620"/>
        <a:ext cx="6934200" cy="1048950"/>
      </dsp:txXfrm>
    </dsp:sp>
    <dsp:sp modelId="{C27DE2C5-9EB2-4F51-8183-AF89D6270372}">
      <dsp:nvSpPr>
        <dsp:cNvPr id="0" name=""/>
        <dsp:cNvSpPr/>
      </dsp:nvSpPr>
      <dsp:spPr>
        <a:xfrm>
          <a:off x="304799" y="3750672"/>
          <a:ext cx="4853940" cy="531360"/>
        </a:xfrm>
        <a:prstGeom prst="roundRect">
          <a:avLst/>
        </a:prstGeom>
        <a:solidFill>
          <a:srgbClr val="A1356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800100">
            <a:lnSpc>
              <a:spcPct val="90000"/>
            </a:lnSpc>
            <a:spcBef>
              <a:spcPct val="0"/>
            </a:spcBef>
            <a:spcAft>
              <a:spcPct val="35000"/>
            </a:spcAft>
            <a:buNone/>
          </a:pPr>
          <a:r>
            <a:rPr lang="en-US" sz="1800" kern="1200" dirty="0"/>
            <a:t>Vegetable/Produce Farm</a:t>
          </a:r>
        </a:p>
      </dsp:txBody>
      <dsp:txXfrm>
        <a:off x="330738" y="3776611"/>
        <a:ext cx="480206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EDB08EC1-BF28-4CB4-B131-73EE0178F775}" type="datetimeFigureOut">
              <a:rPr lang="en-US" smtClean="0"/>
              <a:t>4/19/2017</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219DBC9-6BA6-4506-8EF2-164B778E3828}" type="slidenum">
              <a:rPr lang="en-US" smtClean="0"/>
              <a:t>‹#›</a:t>
            </a:fld>
            <a:endParaRPr lang="en-US"/>
          </a:p>
        </p:txBody>
      </p:sp>
    </p:spTree>
    <p:extLst>
      <p:ext uri="{BB962C8B-B14F-4D97-AF65-F5344CB8AC3E}">
        <p14:creationId xmlns:p14="http://schemas.microsoft.com/office/powerpoint/2010/main" val="154421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D49865F-26F6-4C8D-B390-C1933281A75C}" type="datetimeFigureOut">
              <a:rPr lang="en-US" smtClean="0"/>
              <a:t>4/19/2017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A8A0B47-554A-4EC3-A4B6-E0CF1F58D7F3}" type="slidenum">
              <a:rPr lang="en-US" smtClean="0"/>
              <a:t>‹#›</a:t>
            </a:fld>
            <a:endParaRPr lang="en-US"/>
          </a:p>
        </p:txBody>
      </p:sp>
    </p:spTree>
    <p:extLst>
      <p:ext uri="{BB962C8B-B14F-4D97-AF65-F5344CB8AC3E}">
        <p14:creationId xmlns:p14="http://schemas.microsoft.com/office/powerpoint/2010/main" val="208769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griculture.vermont.gov/water-quality/regulations/sfo#A1"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watershedmanagement.vt.gov/mapp/htm/mp_tmdl.htm" TargetMode="External"/><Relationship Id="rId4" Type="http://schemas.openxmlformats.org/officeDocument/2006/relationships/hyperlink" Target="http://agriculture.vermont.gov/water-quality/regulations/ra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VAAFM was directed by the Legislature to draft the RAPs pursuant to Act 64, signed into law on June 16, 2015.  Act 64 amended and enacted multiple requirements related to water quality in the State.  The “Accepted Agricultural Practices (AAPs)” were rewritten to a higher level of performance and renamed the “Required Agricultural Practices (RAPs).”  VAAFM was charged with revising the RAPs by rule on or before July 1, 2016.  Act 64 requires that the revised RAPs include requirements for: small farm certification, nutrient storage, soil health, buffer zones, livestock exclusion, and nutrient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Small Farm Operations (SFOs) in Vermont have been required to adhere to the Accepted Agricultural Practices (AAPs) since their establishment in 1995, though no certification or permit process existed to ensure farm compliance. Due to staffing limitations, the VAAFM has been able to inspect SFOs only on a complaint-driven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part of Act 64, the Vermont Clean Water Act passed June 2015, </a:t>
            </a:r>
            <a:r>
              <a:rPr lang="en-US" sz="1200" b="1" i="0" kern="1200" dirty="0">
                <a:solidFill>
                  <a:schemeClr val="tx1"/>
                </a:solidFill>
                <a:effectLst/>
                <a:latin typeface="+mn-lt"/>
                <a:ea typeface="+mn-ea"/>
                <a:cs typeface="+mn-cs"/>
              </a:rPr>
              <a:t>the Agency is in the process of creating a certification program for Small Farm Operations (SFOs). The goal of this program is to oversee water quality issues on operations not currently inspected by the Agency of Agriculture.  All small farms that fall under the new </a:t>
            </a:r>
            <a:r>
              <a:rPr lang="en-US" sz="1200" b="0" i="0" kern="1200" dirty="0">
                <a:solidFill>
                  <a:schemeClr val="tx1"/>
                </a:solidFill>
                <a:effectLst/>
                <a:latin typeface="+mn-lt"/>
                <a:ea typeface="+mn-ea"/>
                <a:cs typeface="+mn-cs"/>
                <a:hlinkClick r:id="rId3"/>
              </a:rPr>
              <a:t>small farm definition </a:t>
            </a:r>
            <a:r>
              <a:rPr lang="en-US" sz="1200" b="0" i="0" kern="1200" dirty="0">
                <a:solidFill>
                  <a:schemeClr val="tx1"/>
                </a:solidFill>
                <a:effectLst/>
                <a:latin typeface="+mn-lt"/>
                <a:ea typeface="+mn-ea"/>
                <a:cs typeface="+mn-cs"/>
              </a:rPr>
              <a:t>will be required to participate in a Vermont-specific certification and training program  This certification program will ensure that all SFOs are complying with the updated </a:t>
            </a:r>
            <a:r>
              <a:rPr lang="en-US" sz="1200" b="0" i="0" kern="1200" dirty="0">
                <a:solidFill>
                  <a:schemeClr val="tx1"/>
                </a:solidFill>
                <a:effectLst/>
                <a:latin typeface="+mn-lt"/>
                <a:ea typeface="+mn-ea"/>
                <a:cs typeface="+mn-cs"/>
                <a:hlinkClick r:id="rId4"/>
              </a:rPr>
              <a:t>Required Agricultural Practices (RAPs),</a:t>
            </a:r>
            <a:r>
              <a:rPr lang="en-US" sz="1200" b="0" i="0" kern="1200" dirty="0">
                <a:solidFill>
                  <a:schemeClr val="tx1"/>
                </a:solidFill>
                <a:effectLst/>
                <a:latin typeface="+mn-lt"/>
                <a:ea typeface="+mn-ea"/>
                <a:cs typeface="+mn-cs"/>
              </a:rPr>
              <a:t> which are currently being revised from the Accepted Agricultural Practices (AAPs). The SFO Program has been created to meet the requirements of the </a:t>
            </a:r>
            <a:r>
              <a:rPr lang="en-US" sz="1200" b="0" i="0" u="sng" kern="1200" dirty="0">
                <a:solidFill>
                  <a:schemeClr val="tx1"/>
                </a:solidFill>
                <a:effectLst/>
                <a:latin typeface="+mn-lt"/>
                <a:ea typeface="+mn-ea"/>
                <a:cs typeface="+mn-cs"/>
                <a:hlinkClick r:id="rId5"/>
              </a:rPr>
              <a:t>EPA’s updated TMDL for Lake Champlain</a:t>
            </a:r>
            <a:r>
              <a:rPr lang="en-US" sz="1200" b="0" i="0" kern="1200" dirty="0">
                <a:solidFill>
                  <a:schemeClr val="tx1"/>
                </a:solidFill>
                <a:effectLst/>
                <a:latin typeface="+mn-lt"/>
                <a:ea typeface="+mn-ea"/>
                <a:cs typeface="+mn-cs"/>
              </a:rPr>
              <a:t>, and aims to reduce the amount of phosphorus and other pollutants entering Vermont waterways. </a:t>
            </a:r>
            <a:endParaRPr lang="en-US" sz="1200" b="0" kern="1200" dirty="0">
              <a:solidFill>
                <a:schemeClr val="tx1"/>
              </a:solidFill>
              <a:effectLst/>
              <a:latin typeface="+mn-lt"/>
              <a:ea typeface="+mn-ea"/>
              <a:cs typeface="+mn-cs"/>
            </a:endParaRPr>
          </a:p>
          <a:p>
            <a:endParaRPr lang="en-US" b="0" dirty="0">
              <a:latin typeface="+mn-lt"/>
            </a:endParaRPr>
          </a:p>
        </p:txBody>
      </p:sp>
      <p:sp>
        <p:nvSpPr>
          <p:cNvPr id="4" name="Slide Number Placeholder 3"/>
          <p:cNvSpPr>
            <a:spLocks noGrp="1"/>
          </p:cNvSpPr>
          <p:nvPr>
            <p:ph type="sldNum" sz="quarter" idx="10"/>
          </p:nvPr>
        </p:nvSpPr>
        <p:spPr/>
        <p:txBody>
          <a:bodyPr/>
          <a:lstStyle/>
          <a:p>
            <a:fld id="{FC2C72BF-FAA7-4E2D-AF5B-7DA20C5BF442}" type="slidenum">
              <a:rPr lang="en-US" smtClean="0"/>
              <a:t>2</a:t>
            </a:fld>
            <a:endParaRPr lang="en-US"/>
          </a:p>
        </p:txBody>
      </p:sp>
    </p:spTree>
    <p:extLst>
      <p:ext uri="{BB962C8B-B14F-4D97-AF65-F5344CB8AC3E}">
        <p14:creationId xmlns:p14="http://schemas.microsoft.com/office/powerpoint/2010/main" val="62780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All-In</a:t>
            </a:r>
          </a:p>
          <a:p>
            <a:r>
              <a:rPr lang="en-US" dirty="0"/>
              <a:t>Time, Flexibility, Support</a:t>
            </a:r>
          </a:p>
        </p:txBody>
      </p:sp>
      <p:sp>
        <p:nvSpPr>
          <p:cNvPr id="4" name="Slide Number Placeholder 3"/>
          <p:cNvSpPr>
            <a:spLocks noGrp="1"/>
          </p:cNvSpPr>
          <p:nvPr>
            <p:ph type="sldNum" sz="quarter" idx="10"/>
          </p:nvPr>
        </p:nvSpPr>
        <p:spPr/>
        <p:txBody>
          <a:bodyPr/>
          <a:lstStyle/>
          <a:p>
            <a:fld id="{DA8A0B47-554A-4EC3-A4B6-E0CF1F58D7F3}" type="slidenum">
              <a:rPr lang="en-US" smtClean="0"/>
              <a:t>4</a:t>
            </a:fld>
            <a:endParaRPr lang="en-US"/>
          </a:p>
        </p:txBody>
      </p:sp>
    </p:spTree>
    <p:extLst>
      <p:ext uri="{BB962C8B-B14F-4D97-AF65-F5344CB8AC3E}">
        <p14:creationId xmlns:p14="http://schemas.microsoft.com/office/powerpoint/2010/main" val="15157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want to add a bullet about field stack location and having to change it every 180 days</a:t>
            </a:r>
          </a:p>
        </p:txBody>
      </p:sp>
      <p:sp>
        <p:nvSpPr>
          <p:cNvPr id="4" name="Slide Number Placeholder 3"/>
          <p:cNvSpPr>
            <a:spLocks noGrp="1"/>
          </p:cNvSpPr>
          <p:nvPr>
            <p:ph type="sldNum" sz="quarter" idx="10"/>
          </p:nvPr>
        </p:nvSpPr>
        <p:spPr/>
        <p:txBody>
          <a:bodyPr/>
          <a:lstStyle/>
          <a:p>
            <a:fld id="{DA8A0B47-554A-4EC3-A4B6-E0CF1F58D7F3}" type="slidenum">
              <a:rPr lang="en-US" smtClean="0"/>
              <a:t>19</a:t>
            </a:fld>
            <a:endParaRPr lang="en-US"/>
          </a:p>
        </p:txBody>
      </p:sp>
    </p:spTree>
    <p:extLst>
      <p:ext uri="{BB962C8B-B14F-4D97-AF65-F5344CB8AC3E}">
        <p14:creationId xmlns:p14="http://schemas.microsoft.com/office/powerpoint/2010/main" val="191380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A0B47-554A-4EC3-A4B6-E0CF1F58D7F3}" type="slidenum">
              <a:rPr lang="en-US" smtClean="0"/>
              <a:t>26</a:t>
            </a:fld>
            <a:endParaRPr lang="en-US"/>
          </a:p>
        </p:txBody>
      </p:sp>
    </p:spTree>
    <p:extLst>
      <p:ext uri="{BB962C8B-B14F-4D97-AF65-F5344CB8AC3E}">
        <p14:creationId xmlns:p14="http://schemas.microsoft.com/office/powerpoint/2010/main" val="410716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vegetative buffer zone of perennial vegetation shall be maintained between annual croplands and the top of the bank of adjoining surface waters </a:t>
            </a:r>
          </a:p>
          <a:p>
            <a:endParaRPr lang="en-US" dirty="0"/>
          </a:p>
        </p:txBody>
      </p:sp>
      <p:sp>
        <p:nvSpPr>
          <p:cNvPr id="4" name="Slide Number Placeholder 3"/>
          <p:cNvSpPr>
            <a:spLocks noGrp="1"/>
          </p:cNvSpPr>
          <p:nvPr>
            <p:ph type="sldNum" sz="quarter" idx="10"/>
          </p:nvPr>
        </p:nvSpPr>
        <p:spPr/>
        <p:txBody>
          <a:bodyPr/>
          <a:lstStyle/>
          <a:p>
            <a:fld id="{DA8A0B47-554A-4EC3-A4B6-E0CF1F58D7F3}" type="slidenum">
              <a:rPr lang="en-US" smtClean="0"/>
              <a:t>27</a:t>
            </a:fld>
            <a:endParaRPr lang="en-US"/>
          </a:p>
        </p:txBody>
      </p:sp>
    </p:spTree>
    <p:extLst>
      <p:ext uri="{BB962C8B-B14F-4D97-AF65-F5344CB8AC3E}">
        <p14:creationId xmlns:p14="http://schemas.microsoft.com/office/powerpoint/2010/main" val="359232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Burials</a:t>
            </a:r>
          </a:p>
          <a:p>
            <a:r>
              <a:rPr lang="en-US" sz="1050" dirty="0"/>
              <a:t>(</a:t>
            </a:r>
            <a:r>
              <a:rPr lang="en-US" sz="1050" dirty="0" err="1"/>
              <a:t>i</a:t>
            </a:r>
            <a:r>
              <a:rPr lang="en-US" sz="1050" dirty="0"/>
              <a:t>) minimum of 150 feet from property lines and surface waters. </a:t>
            </a:r>
          </a:p>
          <a:p>
            <a:r>
              <a:rPr lang="en-US" sz="1050" dirty="0"/>
              <a:t>(ii) minimum of 3 feet above the seasonal high water table. </a:t>
            </a:r>
          </a:p>
          <a:p>
            <a:r>
              <a:rPr lang="en-US" sz="1050" dirty="0"/>
              <a:t>(iii) covered with a minimum of 24</a:t>
            </a:r>
          </a:p>
          <a:p>
            <a:r>
              <a:rPr lang="en-US" sz="1050" dirty="0"/>
              <a:t> inches of soil </a:t>
            </a:r>
          </a:p>
          <a:p>
            <a:r>
              <a:rPr lang="en-US" sz="1050" dirty="0"/>
              <a:t>(iv) 200 feet from public or </a:t>
            </a:r>
          </a:p>
          <a:p>
            <a:r>
              <a:rPr lang="en-US" sz="1050" dirty="0"/>
              <a:t>private drinking water supplies </a:t>
            </a:r>
          </a:p>
          <a:p>
            <a:r>
              <a:rPr lang="en-US" sz="1050" b="1" dirty="0"/>
              <a:t>Mortalities</a:t>
            </a:r>
          </a:p>
          <a:p>
            <a:r>
              <a:rPr lang="en-US" sz="1050" dirty="0"/>
              <a:t>on farm property shall be sited so </a:t>
            </a:r>
          </a:p>
          <a:p>
            <a:r>
              <a:rPr lang="en-US" sz="1050" dirty="0"/>
              <a:t>as to be: </a:t>
            </a:r>
          </a:p>
          <a:p>
            <a:pPr marL="400050" indent="-400050">
              <a:buAutoNum type="romanLcParenBoth"/>
            </a:pPr>
            <a:r>
              <a:rPr lang="en-US" sz="1050" dirty="0"/>
              <a:t>minimum of 150 feet from all</a:t>
            </a:r>
          </a:p>
          <a:p>
            <a:r>
              <a:rPr lang="en-US" sz="1050" dirty="0"/>
              <a:t> property lines and surface waters. </a:t>
            </a:r>
          </a:p>
          <a:p>
            <a:r>
              <a:rPr lang="en-US" sz="1050" dirty="0"/>
              <a:t>(ii) not on land subject to annual overflow from adjoining surface waters. </a:t>
            </a:r>
          </a:p>
          <a:p>
            <a:r>
              <a:rPr lang="en-US" sz="1050" dirty="0"/>
              <a:t>(iii) minimum of 300 feet from neighboring residences and public buildings </a:t>
            </a:r>
          </a:p>
          <a:p>
            <a:endParaRPr lang="en-US" sz="1050" dirty="0"/>
          </a:p>
        </p:txBody>
      </p:sp>
      <p:sp>
        <p:nvSpPr>
          <p:cNvPr id="4" name="Slide Number Placeholder 3"/>
          <p:cNvSpPr>
            <a:spLocks noGrp="1"/>
          </p:cNvSpPr>
          <p:nvPr>
            <p:ph type="sldNum" sz="quarter" idx="10"/>
          </p:nvPr>
        </p:nvSpPr>
        <p:spPr/>
        <p:txBody>
          <a:bodyPr/>
          <a:lstStyle/>
          <a:p>
            <a:fld id="{DA8A0B47-554A-4EC3-A4B6-E0CF1F58D7F3}" type="slidenum">
              <a:rPr lang="en-US" smtClean="0"/>
              <a:t>28</a:t>
            </a:fld>
            <a:endParaRPr lang="en-US"/>
          </a:p>
        </p:txBody>
      </p:sp>
    </p:spTree>
    <p:extLst>
      <p:ext uri="{BB962C8B-B14F-4D97-AF65-F5344CB8AC3E}">
        <p14:creationId xmlns:p14="http://schemas.microsoft.com/office/powerpoint/2010/main" val="200106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5D26105-6C55-4686-BC3C-64EFC10FB481}" type="datetimeFigureOut">
              <a:rPr lang="en-US" smtClean="0"/>
              <a:t>4/19/2017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9D96592-E651-4B0C-9823-65B984C930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5D26105-6C55-4686-BC3C-64EFC10FB481}"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A5D26105-6C55-4686-BC3C-64EFC10FB481}"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26105-6C55-4686-BC3C-64EFC10FB481}"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9D96592-E651-4B0C-9823-65B984C93015}"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5D26105-6C55-4686-BC3C-64EFC10FB481}" type="datetimeFigureOut">
              <a:rPr lang="en-US" smtClean="0"/>
              <a:t>4/19/2017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D96592-E651-4B0C-9823-65B984C93015}"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hyperlink" Target="http://www.google.com/url?sa=i&amp;rct=j&amp;q=&amp;esrc=s&amp;frm=1&amp;source=images&amp;cd=&amp;cad=rja&amp;uact=8&amp;ved=0CAcQjRxqFQoTCJG-nMasxcgCFYF4PgodxPYI0g&amp;url=http://plantcovercrops.com/photo-diary-soybeans-planted-into-a-cereal-rye-cover-crop/&amp;bvm=bv.105039540,d.cWw&amp;psig=AFQjCNGRKTPpNHbNR_g4kyfLc3GFcWYj2Q&amp;ust=1445028431160882"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uact=8&amp;ved=0CAcQjRxqFQoTCM-7152sxcgCFUozPgodfZEGYg&amp;url=http://www.extension.iastate.edu/pages/communications/epc/Fall04/tillage.html&amp;bvm=bv.105039540,d.cWw&amp;psig=AFQjCNGD2cmbXrxbggrUeux-EHK3AkGAkA&amp;ust=1445028225945413"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xqFQoTCIHV09KzxcgCFYlYPgodAPoNwg&amp;url=http://capitalclimate.blogspot.com/2011/08/irene-sets-rainfall-records.html&amp;psig=AFQjCNF_rgJiY5YFGkBgBDE6PrZOkF78Ng&amp;ust=1445030316657390"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www.google.com/url?sa=i&amp;rct=j&amp;q=&amp;esrc=s&amp;frm=1&amp;source=images&amp;cd=&amp;cad=rja&amp;uact=8&amp;ved=0CAcQjRxqFQoTCNPtu7O1xcgCFQpxPgodSPsKdg&amp;url=http://www.aaanimalcontrol.com/blog/deadcow.html&amp;bvm=bv.105039540,d.cWw&amp;psig=AFQjCNGjnVJ6T1dMU9NUtRSzz6cxc_2NEA&amp;ust=1445030787544774"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uact=8&amp;ved=0CAcQjRxqFQoTCM_q1I20xcgCFcPJPgoda8QNSg&amp;url=http://animalwelfareapproved.org/farmers/documents/&amp;psig=AFQjCNHd9qQgC-ogErTxMFaSkIK_i3t_eQ&amp;ust=1445030453974507" TargetMode="External"/><Relationship Id="rId5" Type="http://schemas.openxmlformats.org/officeDocument/2006/relationships/image" Target="../media/image24.jpeg"/><Relationship Id="rId4" Type="http://schemas.openxmlformats.org/officeDocument/2006/relationships/hyperlink" Target="http://www.google.com/url?sa=i&amp;rct=j&amp;q=&amp;esrc=s&amp;frm=1&amp;source=images&amp;cd=&amp;cad=rja&amp;uact=8&amp;ved=0CAcQjRxqFQoTCIrbpsC0xcgCFQQ3PgodRHcB4A&amp;url=http://www.seeddaily.com/pageone/seeddaily-2010-02-08.html&amp;psig=AFQjCNFYxBZhy6drD0YfEmPI5eYA7Bp6QA&amp;ust=1445030558497124" TargetMode="External"/><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google.com/url?sa=i&amp;rct=j&amp;q=&amp;esrc=s&amp;frm=1&amp;source=images&amp;cd=&amp;cad=rja&amp;uact=8&amp;ved=0CAcQjRxqFQoTCMT0jbOoxcgCFQJGPgod_S0H6Q&amp;url=http://www.gettyimages.com/detail/video/stable-manure-stock-footage/472889895&amp;psig=AFQjCNFIPVU5RvO41sc0T-fm8EL24CIzHw&amp;ust=1445027316394670" TargetMode="External"/><Relationship Id="rId7" Type="http://schemas.openxmlformats.org/officeDocument/2006/relationships/hyperlink" Target="http://www.google.com/url?sa=i&amp;rct=j&amp;q=&amp;esrc=s&amp;frm=1&amp;source=images&amp;cd=&amp;cad=rja&amp;uact=8&amp;ved=0CAcQjRxqFQoTCOGA24urxcgCFYM_Pgod6KoG9w&amp;url=http://bridgemi.com/2014/01/michigan-rivers-polluted-by-human-animal-waste-more-than-double-previous-estimates/&amp;bvm=bv.105039540,d.cWw&amp;psig=AFQjCNEPyQ2OyFPBlYbeLpvw0kljaLkliA&amp;ust=1445027955895067"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www.google.com/url?sa=i&amp;rct=j&amp;q=&amp;esrc=s&amp;frm=1&amp;source=images&amp;cd=&amp;cad=rja&amp;uact=8&amp;ved=0CAcQjRxqFQoTCN3unaiqxcgCFQh5PgodnpQAWA&amp;url=http://mankatotimes.com/2014/03/06/snow-melt-poses-challenges-for-livestock-manure-management/&amp;bvm=bv.105039540,d.cWw&amp;psig=AFQjCNHBlNcYNLBH-hO555h-PJs1Um6lhQ&amp;ust=1445027821924413"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griculture.vermont.gov/water-quality/regulations/rap" TargetMode="Externa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MT0jbOoxcgCFQJGPgod_S0H6Q&amp;url=http://www.gettyimages.com/detail/video/stable-manure-stock-footage/472889895&amp;psig=AFQjCNFIPVU5RvO41sc0T-fm8EL24CIzHw&amp;ust=144502731639467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M_q1I20xcgCFcPJPgoda8QNSg&amp;url=http://animalwelfareapproved.org/farmers/documents/&amp;psig=AFQjCNHd9qQgC-ogErTxMFaSkIK_i3t_eQ&amp;ust=1445030453974507"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url?sa=i&amp;rct=j&amp;q=&amp;esrc=s&amp;frm=1&amp;source=images&amp;cd=&amp;cad=rja&amp;uact=8&amp;ved=0CAcQjRxqFQoTCIrbpsC0xcgCFQQ3PgodRHcB4A&amp;url=http://www.seeddaily.com/pageone/seeddaily-2010-02-08.html&amp;psig=AFQjCNFYxBZhy6drD0YfEmPI5eYA7Bp6QA&amp;ust=1445030558497124" TargetMode="Externa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19.jpeg"/><Relationship Id="rId4" Type="http://schemas.openxmlformats.org/officeDocument/2006/relationships/hyperlink" Target="http://www.google.com/url?sa=i&amp;rct=j&amp;q=&amp;esrc=s&amp;frm=1&amp;source=images&amp;cd=&amp;cad=rja&amp;uact=8&amp;ved=0CAcQjRxqFQoTCJG-nMasxcgCFYF4PgodxPYI0g&amp;url=http://plantcovercrops.com/photo-diary-soybeans-planted-into-a-cereal-rye-cover-crop/&amp;bvm=bv.105039540,d.cWw&amp;psig=AFQjCNGRKTPpNHbNR_g4kyfLc3GFcWYj2Q&amp;ust=144502843116088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go.usa.gov/cddEz"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frm=1&amp;source=images&amp;cd=&amp;cad=rja&amp;uact=8&amp;ved=0CAcQjRxqFQoTCN3unaiqxcgCFQh5PgodnpQAWA&amp;url=http://mankatotimes.com/2014/03/06/snow-melt-poses-challenges-for-livestock-manure-management/&amp;bvm=bv.105039540,d.cWw&amp;psig=AFQjCNHBlNcYNLBH-hO555h-PJs1Um6lhQ&amp;ust=1445027821924413"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amp;esrc=s&amp;frm=1&amp;source=images&amp;cd=&amp;cad=rja&amp;uact=8&amp;ved=0CAcQjRxqFQoTCOGA24urxcgCFYM_Pgod6KoG9w&amp;url=http://bridgemi.com/2014/01/michigan-rivers-polluted-by-human-animal-waste-more-than-double-previous-estimates/&amp;bvm=bv.105039540,d.cWw&amp;psig=AFQjCNEPyQ2OyFPBlYbeLpvw0kljaLkliA&amp;ust=1445027955895067"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IHV09KzxcgCFYlYPgodAPoNwg&amp;url=http://capitalclimate.blogspot.com/2011/08/irene-sets-rainfall-records.html&amp;psig=AFQjCNF_rgJiY5YFGkBgBDE6PrZOkF78Ng&amp;ust=1445030316657390" TargetMode="External"/><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M-7152sxcgCFUozPgodfZEGYg&amp;url=http://www.extension.iastate.edu/pages/communications/epc/Fall04/tillage.html&amp;bvm=bv.105039540,d.cWw&amp;psig=AFQjCNGD2cmbXrxbggrUeux-EHK3AkGAkA&amp;ust=1445028225945413"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NPtu7O1xcgCFQpxPgodSPsKdg&amp;url=http://www.aaanimalcontrol.com/blog/deadcow.html&amp;bvm=bv.105039540,d.cWw&amp;psig=AFQjCNGjnVJ6T1dMU9NUtRSzz6cxc_2NEA&amp;ust=144503078754477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legislature.vermont.gov/statutes/section/06/215/04900" TargetMode="External"/><Relationship Id="rId2" Type="http://schemas.openxmlformats.org/officeDocument/2006/relationships/hyperlink" Target="http://agriculture.vermont.gov/sites/ag/files/PDF/statewide%20crop%20average%20rate%20CREP%20brochure3a%20updated.pdf"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10000"/>
            <a:ext cx="9144000" cy="1077218"/>
          </a:xfrm>
          <a:prstGeom prst="rect">
            <a:avLst/>
          </a:prstGeom>
          <a:noFill/>
        </p:spPr>
        <p:txBody>
          <a:bodyPr wrap="square" rtlCol="0">
            <a:spAutoFit/>
          </a:bodyPr>
          <a:lstStyle/>
          <a:p>
            <a:pPr algn="ctr"/>
            <a:r>
              <a:rPr lang="en-US" sz="3200" dirty="0">
                <a:latin typeface="+mj-lt"/>
              </a:rPr>
              <a:t>Act 64 Implementation:</a:t>
            </a:r>
          </a:p>
          <a:p>
            <a:pPr algn="ctr"/>
            <a:r>
              <a:rPr lang="en-US" sz="3200" dirty="0">
                <a:latin typeface="+mj-lt"/>
              </a:rPr>
              <a:t>Required Agricultural Practices (RAPs)</a:t>
            </a:r>
          </a:p>
        </p:txBody>
      </p:sp>
      <p:pic>
        <p:nvPicPr>
          <p:cNvPr id="6" name="Picture 8" descr="http://api.ning.com/files/sq*ATfqL*9e7rXNicqNgvKIaeknaBdpZ6NDq70Rl8iN2fewzh8gp6MzJ5LGso0wnc*XkiLWn2STAaYYU3OKfq1JhevPfJca-/agen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332" y="5638800"/>
            <a:ext cx="3258258" cy="873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9575" r="61086"/>
          <a:stretch/>
        </p:blipFill>
        <p:spPr>
          <a:xfrm>
            <a:off x="445734" y="5049274"/>
            <a:ext cx="1481529" cy="1462739"/>
          </a:xfrm>
          <a:prstGeom prst="rect">
            <a:avLst/>
          </a:prstGeom>
        </p:spPr>
      </p:pic>
      <p:pic>
        <p:nvPicPr>
          <p:cNvPr id="1032" name="Picture 8" descr="http://agriculture.vermont.gov/sites/ag/files/styles/regular_slideshow/public/summer%20working%20landscape%20slider_0.jpg?itok=3vUaFjl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87" y="76200"/>
            <a:ext cx="653142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26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http://plantcovercrops.com/wp-content/uploads/2011/06/Cereal-Rye-4-14-1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399" y="-12700"/>
            <a:ext cx="3657599"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 y="3810000"/>
            <a:ext cx="4111319" cy="308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88434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0"/>
            <a:ext cx="3048001" cy="1077218"/>
          </a:xfrm>
          <a:prstGeom prst="rect">
            <a:avLst/>
          </a:prstGeom>
          <a:solidFill>
            <a:schemeClr val="tx1">
              <a:lumMod val="50000"/>
              <a:lumOff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Increased buffers and manure setbacks</a:t>
            </a:r>
          </a:p>
          <a:p>
            <a:r>
              <a:rPr lang="en-US" sz="1600" dirty="0">
                <a:ln>
                  <a:solidFill>
                    <a:schemeClr val="bg1"/>
                  </a:solidFill>
                </a:ln>
                <a:solidFill>
                  <a:schemeClr val="bg1"/>
                </a:solidFill>
                <a:latin typeface="Century Gothic" panose="020B0502020202020204" pitchFamily="34" charset="0"/>
              </a:rPr>
              <a:t>(25’ streams and 10’ ditches)</a:t>
            </a:r>
          </a:p>
          <a:p>
            <a:r>
              <a:rPr lang="en-US" sz="1600" dirty="0">
                <a:ln>
                  <a:solidFill>
                    <a:schemeClr val="bg1"/>
                  </a:solidFill>
                </a:ln>
                <a:solidFill>
                  <a:schemeClr val="bg1"/>
                </a:solidFill>
                <a:latin typeface="Century Gothic" panose="020B0502020202020204" pitchFamily="34" charset="0"/>
              </a:rPr>
              <a:t>100’ on 10%+ Slope</a:t>
            </a:r>
          </a:p>
        </p:txBody>
      </p:sp>
      <p:sp>
        <p:nvSpPr>
          <p:cNvPr id="4" name="TextBox 3"/>
          <p:cNvSpPr txBox="1"/>
          <p:nvPr/>
        </p:nvSpPr>
        <p:spPr>
          <a:xfrm>
            <a:off x="6248400" y="0"/>
            <a:ext cx="2895600" cy="830997"/>
          </a:xfrm>
          <a:prstGeom prst="rect">
            <a:avLst/>
          </a:prstGeom>
          <a:solidFill>
            <a:schemeClr val="accent5">
              <a:lumMod val="60000"/>
              <a:lumOff val="4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Cover Crop Floodplains (broadcast by 10/1 or drilled by 10/15)</a:t>
            </a:r>
          </a:p>
        </p:txBody>
      </p:sp>
      <p:sp>
        <p:nvSpPr>
          <p:cNvPr id="11" name="TextBox 10"/>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
        <p:nvSpPr>
          <p:cNvPr id="8" name="TextBox 7"/>
          <p:cNvSpPr txBox="1"/>
          <p:nvPr/>
        </p:nvSpPr>
        <p:spPr>
          <a:xfrm>
            <a:off x="1143000" y="3810000"/>
            <a:ext cx="2954794" cy="830997"/>
          </a:xfrm>
          <a:prstGeom prst="rect">
            <a:avLst/>
          </a:prstGeom>
          <a:solidFill>
            <a:schemeClr val="accent2">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Establish standards for livestock exclusion from waters (3” minimum growth)</a:t>
            </a:r>
          </a:p>
        </p:txBody>
      </p:sp>
      <p:pic>
        <p:nvPicPr>
          <p:cNvPr id="2050" name="Picture 2" descr="http://www.extension.iastate.edu/pages/communications/epc/Fall04/images/applicatio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0005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1" y="6273225"/>
            <a:ext cx="3809999" cy="584775"/>
          </a:xfrm>
          <a:prstGeom prst="rect">
            <a:avLst/>
          </a:prstGeom>
          <a:solidFill>
            <a:schemeClr val="bg2">
              <a:lumMod val="2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Manure Planning for Fields with Soil Test Phosphorus &gt; 20 ppm</a:t>
            </a:r>
          </a:p>
        </p:txBody>
      </p:sp>
    </p:spTree>
    <p:extLst>
      <p:ext uri="{BB962C8B-B14F-4D97-AF65-F5344CB8AC3E}">
        <p14:creationId xmlns:p14="http://schemas.microsoft.com/office/powerpoint/2010/main" val="383499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3" name="Picture 19" descr="http://www.aaanimalcontrol.com/blog/deadco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3686174"/>
            <a:ext cx="42291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pacedaily.com/images-lg/soil-field-farm-erosion-l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4" y="3875639"/>
            <a:ext cx="3595714" cy="2996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nimalwelfareapproved.org/wp-content/uploads/2009/06/clover-creek-29x500.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0"/>
            <a:ext cx="4038601" cy="27032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990600"/>
            <a:ext cx="184731" cy="369332"/>
          </a:xfrm>
          <a:prstGeom prst="rect">
            <a:avLst/>
          </a:prstGeom>
          <a:noFill/>
        </p:spPr>
        <p:txBody>
          <a:bodyPr wrap="none" rtlCol="0">
            <a:spAutoFit/>
          </a:bodyPr>
          <a:lstStyle/>
          <a:p>
            <a:endParaRPr lang="en-US" dirty="0"/>
          </a:p>
        </p:txBody>
      </p:sp>
      <p:sp>
        <p:nvSpPr>
          <p:cNvPr id="8" name="TextBox 7"/>
          <p:cNvSpPr txBox="1"/>
          <p:nvPr/>
        </p:nvSpPr>
        <p:spPr>
          <a:xfrm>
            <a:off x="-2136" y="3861572"/>
            <a:ext cx="2783903" cy="584775"/>
          </a:xfrm>
          <a:prstGeom prst="rect">
            <a:avLst/>
          </a:prstGeom>
          <a:solidFill>
            <a:schemeClr val="accent6">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Manage gully erosion and reduce overall erosion to T</a:t>
            </a:r>
          </a:p>
        </p:txBody>
      </p:sp>
      <p:sp>
        <p:nvSpPr>
          <p:cNvPr id="14" name="TextBox 13"/>
          <p:cNvSpPr txBox="1"/>
          <p:nvPr/>
        </p:nvSpPr>
        <p:spPr>
          <a:xfrm>
            <a:off x="6858000" y="6266020"/>
            <a:ext cx="2286001" cy="591979"/>
          </a:xfrm>
          <a:prstGeom prst="rect">
            <a:avLst/>
          </a:prstGeom>
          <a:solidFill>
            <a:schemeClr val="accent4">
              <a:lumMod val="50000"/>
            </a:schemeClr>
          </a:solidFill>
        </p:spPr>
        <p:txBody>
          <a:bodyPr wrap="square" rtlCol="0">
            <a:spAutoFit/>
          </a:bodyPr>
          <a:lstStyle/>
          <a:p>
            <a:pPr algn="r"/>
            <a:r>
              <a:rPr lang="en-US" sz="1600" dirty="0">
                <a:ln>
                  <a:solidFill>
                    <a:schemeClr val="bg1"/>
                  </a:solidFill>
                </a:ln>
                <a:solidFill>
                  <a:schemeClr val="bg1"/>
                </a:solidFill>
                <a:latin typeface="Century Gothic" panose="020B0502020202020204" pitchFamily="34" charset="0"/>
              </a:rPr>
              <a:t>Mortalities must be disposed in 48 hours</a:t>
            </a:r>
          </a:p>
        </p:txBody>
      </p:sp>
      <p:sp>
        <p:nvSpPr>
          <p:cNvPr id="16" name="TextBox 15"/>
          <p:cNvSpPr txBox="1"/>
          <p:nvPr/>
        </p:nvSpPr>
        <p:spPr>
          <a:xfrm>
            <a:off x="7124699" y="-5834"/>
            <a:ext cx="2019301" cy="584775"/>
          </a:xfrm>
          <a:prstGeom prst="rect">
            <a:avLst/>
          </a:prstGeom>
          <a:solidFill>
            <a:schemeClr val="accent3">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Record keeping requirements</a:t>
            </a:r>
          </a:p>
        </p:txBody>
      </p:sp>
      <p:pic>
        <p:nvPicPr>
          <p:cNvPr id="1032" name="Picture 8" descr="http://2.bp.blogspot.com/-13hxuFeHWcw/TllqLsEwQbI/AAAAAAAACYI/rmHn4wsozUw/s1600/irene.1705.08271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1" y="1"/>
            <a:ext cx="2887979" cy="2640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 y="1"/>
            <a:ext cx="2895599" cy="584775"/>
          </a:xfrm>
          <a:prstGeom prst="rect">
            <a:avLst/>
          </a:prstGeom>
          <a:solidFill>
            <a:schemeClr val="accent1"/>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Weather conditions conducive to runoff</a:t>
            </a:r>
          </a:p>
        </p:txBody>
      </p:sp>
      <p:sp>
        <p:nvSpPr>
          <p:cNvPr id="18" name="TextBox 17"/>
          <p:cNvSpPr txBox="1"/>
          <p:nvPr/>
        </p:nvSpPr>
        <p:spPr>
          <a:xfrm>
            <a:off x="2934734" y="6493922"/>
            <a:ext cx="705642" cy="307777"/>
          </a:xfrm>
          <a:prstGeom prst="rect">
            <a:avLst/>
          </a:prstGeom>
          <a:noFill/>
        </p:spPr>
        <p:txBody>
          <a:bodyPr wrap="none" rtlCol="0">
            <a:spAutoFit/>
          </a:bodyPr>
          <a:lstStyle/>
          <a:p>
            <a:pPr algn="ctr"/>
            <a:r>
              <a:rPr lang="en-US" sz="1400" dirty="0">
                <a:solidFill>
                  <a:schemeClr val="bg1"/>
                </a:solidFill>
              </a:rPr>
              <a:t>§5.3(b)</a:t>
            </a:r>
          </a:p>
        </p:txBody>
      </p:sp>
      <p:sp>
        <p:nvSpPr>
          <p:cNvPr id="19" name="TextBox 18"/>
          <p:cNvSpPr txBox="1"/>
          <p:nvPr/>
        </p:nvSpPr>
        <p:spPr>
          <a:xfrm>
            <a:off x="4968669" y="6493922"/>
            <a:ext cx="502061" cy="307777"/>
          </a:xfrm>
          <a:prstGeom prst="rect">
            <a:avLst/>
          </a:prstGeom>
          <a:noFill/>
        </p:spPr>
        <p:txBody>
          <a:bodyPr wrap="none" rtlCol="0">
            <a:spAutoFit/>
          </a:bodyPr>
          <a:lstStyle/>
          <a:p>
            <a:pPr algn="ctr"/>
            <a:r>
              <a:rPr lang="en-US" sz="1400" dirty="0">
                <a:solidFill>
                  <a:schemeClr val="bg1"/>
                </a:solidFill>
              </a:rPr>
              <a:t>§5.8</a:t>
            </a:r>
          </a:p>
        </p:txBody>
      </p:sp>
      <p:sp>
        <p:nvSpPr>
          <p:cNvPr id="20" name="TextBox 19"/>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Tree>
    <p:extLst>
      <p:ext uri="{BB962C8B-B14F-4D97-AF65-F5344CB8AC3E}">
        <p14:creationId xmlns:p14="http://schemas.microsoft.com/office/powerpoint/2010/main" val="169198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 y="3919767"/>
            <a:ext cx="3964536" cy="297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990600"/>
            <a:ext cx="184731" cy="369332"/>
          </a:xfrm>
          <a:prstGeom prst="rect">
            <a:avLst/>
          </a:prstGeom>
          <a:noFill/>
        </p:spPr>
        <p:txBody>
          <a:bodyPr wrap="none" rtlCol="0">
            <a:spAutoFit/>
          </a:bodyPr>
          <a:lstStyle/>
          <a:p>
            <a:endParaRPr lang="en-US" dirty="0"/>
          </a:p>
        </p:txBody>
      </p:sp>
      <p:sp>
        <p:nvSpPr>
          <p:cNvPr id="8" name="TextBox 7"/>
          <p:cNvSpPr txBox="1"/>
          <p:nvPr/>
        </p:nvSpPr>
        <p:spPr>
          <a:xfrm>
            <a:off x="-2136" y="3919767"/>
            <a:ext cx="2783903" cy="584775"/>
          </a:xfrm>
          <a:prstGeom prst="rect">
            <a:avLst/>
          </a:prstGeom>
          <a:solidFill>
            <a:schemeClr val="accent6">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Train &amp; license custom manure applicators</a:t>
            </a:r>
          </a:p>
        </p:txBody>
      </p:sp>
      <p:pic>
        <p:nvPicPr>
          <p:cNvPr id="1026" name="Picture 2" descr="http://cache1.asset-cache.net/xd/472889895.jpg?v=1&amp;c=IWSAsset&amp;k=2&amp;d=62CA815BFB1CE4803FCD9102FF9DA1EDD1DB44E5599D888A8191DAF7BD0C060C9E63354B33F1045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01" y="-5834"/>
            <a:ext cx="4199465" cy="2362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 y="1771591"/>
            <a:ext cx="4079864" cy="830997"/>
          </a:xfrm>
          <a:prstGeom prst="rect">
            <a:avLst/>
          </a:prstGeom>
          <a:solidFill>
            <a:schemeClr val="accent1"/>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Increased stacking setbacks from water and wells plus active management (2 years)</a:t>
            </a:r>
          </a:p>
        </p:txBody>
      </p:sp>
      <p:pic>
        <p:nvPicPr>
          <p:cNvPr id="1028" name="Picture 4" descr="http://mankatotimes.com/wp-content/uploads/2014/03/Donnelly.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58668"/>
            <a:ext cx="4907795" cy="2895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8200" y="6273225"/>
            <a:ext cx="4495801" cy="584775"/>
          </a:xfrm>
          <a:prstGeom prst="rect">
            <a:avLst/>
          </a:prstGeom>
          <a:solidFill>
            <a:schemeClr val="accent4">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Extended winter spreading ban for annual crop in floodplains  (10/15 to 4/15)</a:t>
            </a:r>
          </a:p>
        </p:txBody>
      </p:sp>
      <p:pic>
        <p:nvPicPr>
          <p:cNvPr id="1030" name="Picture 6" descr="http://cdn.bridgemi.com/wp-content/uploads/2014/01/0123.water-manure-photo.alexander.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0260" y="0"/>
            <a:ext cx="4203740" cy="28024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89671" y="-5834"/>
            <a:ext cx="3054329" cy="584775"/>
          </a:xfrm>
          <a:prstGeom prst="rect">
            <a:avLst/>
          </a:prstGeom>
          <a:solidFill>
            <a:schemeClr val="accent3">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Seasonal winter spreading exemptions</a:t>
            </a:r>
          </a:p>
        </p:txBody>
      </p:sp>
      <p:sp>
        <p:nvSpPr>
          <p:cNvPr id="21" name="TextBox 20"/>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Tree>
    <p:extLst>
      <p:ext uri="{BB962C8B-B14F-4D97-AF65-F5344CB8AC3E}">
        <p14:creationId xmlns:p14="http://schemas.microsoft.com/office/powerpoint/2010/main" val="348930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95300" y="2162250"/>
            <a:ext cx="8153400" cy="2839269"/>
          </a:xfrm>
        </p:spPr>
        <p:txBody>
          <a:bodyPr>
            <a:normAutofit fontScale="92500" lnSpcReduction="20000"/>
          </a:bodyPr>
          <a:lstStyle/>
          <a:p>
            <a:pPr marL="68580" indent="0" algn="ctr">
              <a:buNone/>
            </a:pPr>
            <a:r>
              <a:rPr lang="en-US" dirty="0">
                <a:solidFill>
                  <a:schemeClr val="tx1"/>
                </a:solidFill>
              </a:rPr>
              <a:t>Additional Information:</a:t>
            </a:r>
            <a:endParaRPr lang="en-US" dirty="0">
              <a:solidFill>
                <a:schemeClr val="tx1"/>
              </a:solidFill>
              <a:hlinkClick r:id="rId2"/>
            </a:endParaRPr>
          </a:p>
          <a:p>
            <a:pPr marL="68580" indent="0" algn="ctr">
              <a:buNone/>
            </a:pPr>
            <a:r>
              <a:rPr lang="en-US" sz="3600" u="sng" dirty="0">
                <a:solidFill>
                  <a:srgbClr val="0070C0"/>
                </a:solidFill>
              </a:rPr>
              <a:t>agriculture.vermont.gov/water-quality/regulations/rap</a:t>
            </a:r>
            <a:br>
              <a:rPr lang="en-US" sz="3600" u="sng" dirty="0">
                <a:solidFill>
                  <a:srgbClr val="0070C0"/>
                </a:solidFill>
              </a:rPr>
            </a:br>
            <a:endParaRPr lang="en-US" sz="3600" u="sng" dirty="0">
              <a:solidFill>
                <a:srgbClr val="0070C0"/>
              </a:solidFill>
            </a:endParaRPr>
          </a:p>
          <a:p>
            <a:pPr marL="68580" indent="0" algn="ctr">
              <a:buNone/>
            </a:pPr>
            <a:r>
              <a:rPr lang="en-US" sz="3600" dirty="0"/>
              <a:t>Or:</a:t>
            </a:r>
          </a:p>
          <a:p>
            <a:pPr marL="68580" indent="0" algn="ctr">
              <a:buNone/>
            </a:pPr>
            <a:r>
              <a:rPr lang="en-US" sz="3600" u="sng" dirty="0">
                <a:solidFill>
                  <a:srgbClr val="0070C0"/>
                </a:solidFill>
              </a:rPr>
              <a:t>go.usa.gov/</a:t>
            </a:r>
            <a:r>
              <a:rPr lang="en-US" sz="3600" u="sng" dirty="0" err="1">
                <a:solidFill>
                  <a:srgbClr val="0070C0"/>
                </a:solidFill>
              </a:rPr>
              <a:t>cdGew</a:t>
            </a:r>
            <a:endParaRPr lang="en-US" sz="3600" u="sng" dirty="0">
              <a:solidFill>
                <a:srgbClr val="0070C0"/>
              </a:solidFill>
            </a:endParaRPr>
          </a:p>
          <a:p>
            <a:pPr marL="68580" indent="0" algn="ctr">
              <a:buNone/>
            </a:pPr>
            <a:endParaRPr lang="en-US" sz="3600" dirty="0">
              <a:solidFill>
                <a:srgbClr val="0070C0"/>
              </a:solidFill>
            </a:endParaRPr>
          </a:p>
          <a:p>
            <a:pPr marL="68580" indent="0" algn="ctr">
              <a:buNone/>
            </a:pPr>
            <a:endParaRPr lang="en-US" sz="3600" dirty="0">
              <a:solidFill>
                <a:srgbClr val="0070C0"/>
              </a:solidFill>
            </a:endParaRPr>
          </a:p>
          <a:p>
            <a:endParaRPr lang="en-US" dirty="0"/>
          </a:p>
        </p:txBody>
      </p:sp>
      <p:pic>
        <p:nvPicPr>
          <p:cNvPr id="6" name="Picture 8" descr="http://api.ning.com/files/sq*ATfqL*9e7rXNicqNgvKIaeknaBdpZ6NDq70Rl8iN2fewzh8gp6MzJ5LGso0wnc*XkiLWn2STAaYYU3OKfq1JhevPfJca-/agen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34" y="5638800"/>
            <a:ext cx="3258258" cy="873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9575" r="61086"/>
          <a:stretch/>
        </p:blipFill>
        <p:spPr>
          <a:xfrm>
            <a:off x="7167171" y="5001519"/>
            <a:ext cx="1481529" cy="1462739"/>
          </a:xfrm>
          <a:prstGeom prst="rect">
            <a:avLst/>
          </a:prstGeom>
        </p:spPr>
      </p:pic>
      <p:sp>
        <p:nvSpPr>
          <p:cNvPr id="8" name="Rectangle 7"/>
          <p:cNvSpPr/>
          <p:nvPr/>
        </p:nvSpPr>
        <p:spPr>
          <a:xfrm>
            <a:off x="1817592" y="990600"/>
            <a:ext cx="5508816" cy="707886"/>
          </a:xfrm>
          <a:prstGeom prst="rect">
            <a:avLst/>
          </a:prstGeom>
        </p:spPr>
        <p:txBody>
          <a:bodyPr wrap="none">
            <a:spAutoFit/>
          </a:bodyPr>
          <a:lstStyle/>
          <a:p>
            <a:r>
              <a:rPr lang="en-US" sz="4000" u="sng" dirty="0"/>
              <a:t>AGR.RAP@vermont.gov</a:t>
            </a:r>
          </a:p>
        </p:txBody>
      </p:sp>
    </p:spTree>
    <p:extLst>
      <p:ext uri="{BB962C8B-B14F-4D97-AF65-F5344CB8AC3E}">
        <p14:creationId xmlns:p14="http://schemas.microsoft.com/office/powerpoint/2010/main" val="63062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874693"/>
            <a:ext cx="8610600" cy="523220"/>
          </a:xfrm>
          <a:prstGeom prst="rect">
            <a:avLst/>
          </a:prstGeom>
          <a:noFill/>
        </p:spPr>
        <p:txBody>
          <a:bodyPr wrap="square" rtlCol="0">
            <a:spAutoFit/>
          </a:bodyPr>
          <a:lstStyle/>
          <a:p>
            <a:r>
              <a:rPr lang="en-US" sz="2800" u="sng" dirty="0"/>
              <a:t>Activities to be managed by local town / municipality</a:t>
            </a:r>
            <a:endParaRPr lang="en-US" sz="2800" u="sng" kern="1200" dirty="0">
              <a:solidFill>
                <a:schemeClr val="tx1"/>
              </a:solidFill>
            </a:endParaRPr>
          </a:p>
        </p:txBody>
      </p:sp>
      <p:sp>
        <p:nvSpPr>
          <p:cNvPr id="4" name="TextBox 3"/>
          <p:cNvSpPr txBox="1"/>
          <p:nvPr/>
        </p:nvSpPr>
        <p:spPr>
          <a:xfrm>
            <a:off x="586710" y="1905000"/>
            <a:ext cx="8252490" cy="4770537"/>
          </a:xfrm>
          <a:prstGeom prst="rect">
            <a:avLst/>
          </a:prstGeom>
          <a:noFill/>
        </p:spPr>
        <p:txBody>
          <a:bodyPr wrap="square" rtlCol="0">
            <a:spAutoFit/>
          </a:bodyPr>
          <a:lstStyle/>
          <a:p>
            <a:r>
              <a:rPr lang="en-US" dirty="0"/>
              <a:t>- Parcels smaller than </a:t>
            </a:r>
            <a:r>
              <a:rPr lang="en-US" b="1" dirty="0"/>
              <a:t>4 acres </a:t>
            </a:r>
            <a:r>
              <a:rPr lang="en-US" dirty="0"/>
              <a:t>in size and manages </a:t>
            </a:r>
          </a:p>
          <a:p>
            <a:r>
              <a:rPr lang="en-US" sz="1400" dirty="0"/>
              <a:t>	four equines;  five cattle, cows, or American bison; 15 swine; 15 goats; 15 sheep;</a:t>
            </a:r>
          </a:p>
          <a:p>
            <a:r>
              <a:rPr lang="en-US" sz="1400" dirty="0"/>
              <a:t>	15 </a:t>
            </a:r>
            <a:r>
              <a:rPr lang="en-US" sz="1400" dirty="0" err="1"/>
              <a:t>cervids</a:t>
            </a:r>
            <a:r>
              <a:rPr lang="en-US" sz="1400" dirty="0"/>
              <a:t>; 50 turkeys; 50 geese; 100 laying hens; 250 broilers, pheasant, </a:t>
            </a:r>
            <a:r>
              <a:rPr lang="en-US" sz="1400" dirty="0" err="1"/>
              <a:t>Chukar</a:t>
            </a:r>
            <a:r>
              <a:rPr lang="en-US" sz="1400" dirty="0"/>
              <a:t> partridge,</a:t>
            </a:r>
          </a:p>
          <a:p>
            <a:r>
              <a:rPr lang="en-US" sz="1400" dirty="0"/>
              <a:t>	or </a:t>
            </a:r>
            <a:r>
              <a:rPr lang="en-US" sz="1400" dirty="0" err="1"/>
              <a:t>Coturnix</a:t>
            </a:r>
            <a:r>
              <a:rPr lang="en-US" sz="1400" dirty="0"/>
              <a:t> quail; three camelids; four ratites; 30 rabbits; 100 ducks; 1,000 pounds of </a:t>
            </a:r>
          </a:p>
          <a:p>
            <a:r>
              <a:rPr lang="en-US" sz="1400" dirty="0"/>
              <a:t>	cultured trout; or</a:t>
            </a:r>
          </a:p>
          <a:p>
            <a:r>
              <a:rPr lang="en-US" sz="1400" dirty="0"/>
              <a:t>	other livestock types, combinations, and numbers as designated by the Secretary</a:t>
            </a:r>
          </a:p>
          <a:p>
            <a:endParaRPr lang="en-US" dirty="0"/>
          </a:p>
          <a:p>
            <a:r>
              <a:rPr lang="en-US" dirty="0"/>
              <a:t>- Parcels smaller than </a:t>
            </a:r>
            <a:r>
              <a:rPr lang="en-US" b="1" dirty="0"/>
              <a:t>4 acres </a:t>
            </a:r>
            <a:r>
              <a:rPr lang="en-US" dirty="0"/>
              <a:t>that</a:t>
            </a:r>
          </a:p>
          <a:p>
            <a:r>
              <a:rPr lang="en-US" dirty="0"/>
              <a:t>	- Gross less than $2,000 from Ag Sales</a:t>
            </a:r>
          </a:p>
          <a:p>
            <a:r>
              <a:rPr lang="en-US" dirty="0"/>
              <a:t>	- Have not filed a 1040(F) once in last two years</a:t>
            </a:r>
          </a:p>
          <a:p>
            <a:endParaRPr lang="en-US" dirty="0"/>
          </a:p>
          <a:p>
            <a:r>
              <a:rPr lang="en-US" dirty="0"/>
              <a:t>- A farm can demonstrate they are a farm that should be regulated under the RAPs by income or a prospective business plan.</a:t>
            </a:r>
          </a:p>
          <a:p>
            <a:endParaRPr lang="en-US" dirty="0"/>
          </a:p>
          <a:p>
            <a:r>
              <a:rPr lang="en-US" dirty="0"/>
              <a:t>- Secretary can designate that a Non-RAP Operation must follow the RAPs if causing an adverse water quality impact</a:t>
            </a:r>
          </a:p>
          <a:p>
            <a:endParaRPr lang="en-US" dirty="0"/>
          </a:p>
          <a:p>
            <a:endParaRPr lang="en-US" dirty="0"/>
          </a:p>
        </p:txBody>
      </p:sp>
      <p:sp>
        <p:nvSpPr>
          <p:cNvPr id="5" name="TextBox 4"/>
          <p:cNvSpPr txBox="1"/>
          <p:nvPr/>
        </p:nvSpPr>
        <p:spPr>
          <a:xfrm>
            <a:off x="4648200" y="56158"/>
            <a:ext cx="3429000" cy="523220"/>
          </a:xfrm>
          <a:prstGeom prst="rect">
            <a:avLst/>
          </a:prstGeom>
          <a:noFill/>
        </p:spPr>
        <p:txBody>
          <a:bodyPr wrap="square" rtlCol="0">
            <a:spAutoFit/>
          </a:bodyPr>
          <a:lstStyle/>
          <a:p>
            <a:pPr algn="ctr"/>
            <a:r>
              <a:rPr lang="en-US" sz="2800" dirty="0"/>
              <a:t>Section 3</a:t>
            </a:r>
          </a:p>
        </p:txBody>
      </p:sp>
    </p:spTree>
    <p:extLst>
      <p:ext uri="{BB962C8B-B14F-4D97-AF65-F5344CB8AC3E}">
        <p14:creationId xmlns:p14="http://schemas.microsoft.com/office/powerpoint/2010/main" val="3283917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94091276"/>
              </p:ext>
            </p:extLst>
          </p:nvPr>
        </p:nvGraphicFramePr>
        <p:xfrm>
          <a:off x="1752600" y="1320800"/>
          <a:ext cx="69342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90600" y="772180"/>
            <a:ext cx="7162800" cy="523220"/>
          </a:xfrm>
          <a:prstGeom prst="rect">
            <a:avLst/>
          </a:prstGeom>
          <a:noFill/>
        </p:spPr>
        <p:txBody>
          <a:bodyPr wrap="square" rtlCol="0">
            <a:spAutoFit/>
          </a:bodyPr>
          <a:lstStyle/>
          <a:p>
            <a:pPr algn="ctr"/>
            <a:r>
              <a:rPr lang="en-US" sz="2800" u="sng" kern="1200" dirty="0">
                <a:solidFill>
                  <a:schemeClr val="tx1"/>
                </a:solidFill>
                <a:latin typeface="+mn-lt"/>
                <a:ea typeface="+mn-ea"/>
                <a:cs typeface="+mn-cs"/>
              </a:rPr>
              <a:t>Small Farms Requiring Certification</a:t>
            </a:r>
          </a:p>
        </p:txBody>
      </p:sp>
      <p:sp>
        <p:nvSpPr>
          <p:cNvPr id="5" name="TextBox 4"/>
          <p:cNvSpPr txBox="1"/>
          <p:nvPr/>
        </p:nvSpPr>
        <p:spPr>
          <a:xfrm>
            <a:off x="250071" y="1981200"/>
            <a:ext cx="1252459" cy="1323439"/>
          </a:xfrm>
          <a:prstGeom prst="rect">
            <a:avLst/>
          </a:prstGeom>
          <a:noFill/>
          <a:ln>
            <a:solidFill>
              <a:schemeClr val="tx1"/>
            </a:solidFill>
          </a:ln>
        </p:spPr>
        <p:txBody>
          <a:bodyPr wrap="none" rtlCol="0">
            <a:spAutoFit/>
          </a:bodyPr>
          <a:lstStyle/>
          <a:p>
            <a:pPr algn="ctr"/>
            <a:r>
              <a:rPr lang="en-US" sz="1600" dirty="0"/>
              <a:t>76.4% of All</a:t>
            </a:r>
            <a:br>
              <a:rPr lang="en-US" sz="1600" dirty="0"/>
            </a:br>
            <a:r>
              <a:rPr lang="en-US" sz="1600" dirty="0"/>
              <a:t>Liveweight</a:t>
            </a:r>
          </a:p>
          <a:p>
            <a:pPr algn="ctr"/>
            <a:endParaRPr lang="en-US" sz="1600" dirty="0"/>
          </a:p>
          <a:p>
            <a:pPr algn="ctr"/>
            <a:r>
              <a:rPr lang="en-US" sz="1600" dirty="0"/>
              <a:t>94% Of All</a:t>
            </a:r>
          </a:p>
          <a:p>
            <a:pPr algn="ctr"/>
            <a:r>
              <a:rPr lang="en-US" sz="1600" dirty="0"/>
              <a:t>Dairy Cows</a:t>
            </a:r>
          </a:p>
        </p:txBody>
      </p:sp>
      <p:sp>
        <p:nvSpPr>
          <p:cNvPr id="6" name="TextBox 5"/>
          <p:cNvSpPr txBox="1"/>
          <p:nvPr/>
        </p:nvSpPr>
        <p:spPr>
          <a:xfrm>
            <a:off x="190500" y="3919266"/>
            <a:ext cx="1371600" cy="830997"/>
          </a:xfrm>
          <a:prstGeom prst="rect">
            <a:avLst/>
          </a:prstGeom>
          <a:noFill/>
          <a:ln>
            <a:solidFill>
              <a:schemeClr val="tx1"/>
            </a:solidFill>
          </a:ln>
        </p:spPr>
        <p:txBody>
          <a:bodyPr wrap="square" rtlCol="0">
            <a:spAutoFit/>
          </a:bodyPr>
          <a:lstStyle/>
          <a:p>
            <a:pPr algn="ctr"/>
            <a:r>
              <a:rPr lang="en-US" sz="1600" dirty="0"/>
              <a:t>93% of All</a:t>
            </a:r>
            <a:br>
              <a:rPr lang="en-US" sz="1600" dirty="0"/>
            </a:br>
            <a:r>
              <a:rPr lang="en-US" sz="1600" dirty="0"/>
              <a:t>Corn for Silage</a:t>
            </a:r>
          </a:p>
        </p:txBody>
      </p:sp>
      <p:sp>
        <p:nvSpPr>
          <p:cNvPr id="7" name="TextBox 6"/>
          <p:cNvSpPr txBox="1"/>
          <p:nvPr/>
        </p:nvSpPr>
        <p:spPr>
          <a:xfrm>
            <a:off x="325413" y="5364890"/>
            <a:ext cx="1101775" cy="861774"/>
          </a:xfrm>
          <a:prstGeom prst="rect">
            <a:avLst/>
          </a:prstGeom>
          <a:noFill/>
          <a:ln>
            <a:solidFill>
              <a:schemeClr val="tx1"/>
            </a:solidFill>
          </a:ln>
        </p:spPr>
        <p:txBody>
          <a:bodyPr wrap="none" rtlCol="0">
            <a:spAutoFit/>
          </a:bodyPr>
          <a:lstStyle/>
          <a:p>
            <a:pPr algn="ctr"/>
            <a:r>
              <a:rPr lang="en-US" sz="1600" dirty="0"/>
              <a:t>68% of All</a:t>
            </a:r>
          </a:p>
          <a:p>
            <a:pPr algn="ctr"/>
            <a:r>
              <a:rPr lang="en-US" sz="1600" dirty="0"/>
              <a:t>Vegetable</a:t>
            </a:r>
          </a:p>
          <a:p>
            <a:pPr algn="ctr"/>
            <a:r>
              <a:rPr lang="en-US" sz="1600" dirty="0"/>
              <a:t>Acreage</a:t>
            </a:r>
          </a:p>
        </p:txBody>
      </p:sp>
      <p:sp>
        <p:nvSpPr>
          <p:cNvPr id="8" name="TextBox 7"/>
          <p:cNvSpPr txBox="1"/>
          <p:nvPr/>
        </p:nvSpPr>
        <p:spPr>
          <a:xfrm>
            <a:off x="0" y="1372070"/>
            <a:ext cx="1752600" cy="584775"/>
          </a:xfrm>
          <a:prstGeom prst="rect">
            <a:avLst/>
          </a:prstGeom>
          <a:noFill/>
        </p:spPr>
        <p:txBody>
          <a:bodyPr wrap="square" rtlCol="0">
            <a:spAutoFit/>
          </a:bodyPr>
          <a:lstStyle/>
          <a:p>
            <a:pPr algn="ctr"/>
            <a:r>
              <a:rPr lang="en-US" sz="1600" dirty="0"/>
              <a:t>% Under Permit / Certification</a:t>
            </a:r>
          </a:p>
        </p:txBody>
      </p:sp>
      <p:sp>
        <p:nvSpPr>
          <p:cNvPr id="9" name="TextBox 8"/>
          <p:cNvSpPr txBox="1"/>
          <p:nvPr/>
        </p:nvSpPr>
        <p:spPr>
          <a:xfrm>
            <a:off x="4648200" y="56158"/>
            <a:ext cx="3429000" cy="523220"/>
          </a:xfrm>
          <a:prstGeom prst="rect">
            <a:avLst/>
          </a:prstGeom>
          <a:noFill/>
        </p:spPr>
        <p:txBody>
          <a:bodyPr wrap="square" rtlCol="0">
            <a:spAutoFit/>
          </a:bodyPr>
          <a:lstStyle/>
          <a:p>
            <a:pPr algn="ctr"/>
            <a:r>
              <a:rPr lang="en-US" sz="2800" dirty="0"/>
              <a:t>Section 4</a:t>
            </a:r>
          </a:p>
        </p:txBody>
      </p:sp>
    </p:spTree>
    <p:extLst>
      <p:ext uri="{BB962C8B-B14F-4D97-AF65-F5344CB8AC3E}">
        <p14:creationId xmlns:p14="http://schemas.microsoft.com/office/powerpoint/2010/main" val="101375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82245" y="3117914"/>
            <a:ext cx="3061155" cy="707886"/>
          </a:xfrm>
          <a:prstGeom prst="rect">
            <a:avLst/>
          </a:prstGeom>
          <a:solidFill>
            <a:schemeClr val="accent1"/>
          </a:solidFill>
          <a:ln>
            <a:solidFill>
              <a:schemeClr val="tx1"/>
            </a:solidFill>
          </a:ln>
        </p:spPr>
        <p:txBody>
          <a:bodyPr wrap="square" rtlCol="0">
            <a:spAutoFit/>
            <a:scene3d>
              <a:camera prst="orthographicFront"/>
              <a:lightRig rig="threePt" dir="t"/>
            </a:scene3d>
            <a:sp3d extrusionH="57150">
              <a:bevelT w="69850" h="38100" prst="cross"/>
            </a:sp3d>
          </a:bodyPr>
          <a:lstStyle/>
          <a:p>
            <a:pPr algn="ctr"/>
            <a:r>
              <a:rPr lang="en-US" sz="2000" b="1" dirty="0">
                <a:ln w="10541" cmpd="sng">
                  <a:solidFill>
                    <a:schemeClr val="bg1"/>
                  </a:solidFill>
                  <a:prstDash val="solid"/>
                </a:ln>
                <a:solidFill>
                  <a:schemeClr val="bg1"/>
                </a:solidFill>
                <a:latin typeface="Century Gothic" panose="020B0502020202020204" pitchFamily="34" charset="0"/>
              </a:rPr>
              <a:t>Minimum inspection within</a:t>
            </a:r>
            <a:r>
              <a:rPr lang="en-US" sz="2000" b="1" dirty="0">
                <a:ln w="10541" cmpd="sng">
                  <a:solidFill>
                    <a:schemeClr val="bg1"/>
                  </a:solidFill>
                  <a:prstDash val="solid"/>
                </a:ln>
                <a:solidFill>
                  <a:srgbClr val="FF0000"/>
                </a:solidFill>
                <a:latin typeface="Century Gothic" panose="020B0502020202020204" pitchFamily="34" charset="0"/>
              </a:rPr>
              <a:t> </a:t>
            </a:r>
            <a:r>
              <a:rPr lang="en-US" sz="2000" b="1" dirty="0">
                <a:ln w="10541" cmpd="sng">
                  <a:solidFill>
                    <a:schemeClr val="bg1"/>
                  </a:solidFill>
                  <a:prstDash val="solid"/>
                </a:ln>
                <a:solidFill>
                  <a:schemeClr val="bg1"/>
                </a:solidFill>
                <a:latin typeface="Century Gothic" panose="020B0502020202020204" pitchFamily="34" charset="0"/>
              </a:rPr>
              <a:t>7</a:t>
            </a:r>
            <a:r>
              <a:rPr lang="en-US" sz="2000" b="1" dirty="0">
                <a:ln w="10541" cmpd="sng">
                  <a:solidFill>
                    <a:schemeClr val="bg1"/>
                  </a:solidFill>
                  <a:prstDash val="solid"/>
                </a:ln>
                <a:solidFill>
                  <a:srgbClr val="FF0000"/>
                </a:solidFill>
                <a:latin typeface="Century Gothic" panose="020B0502020202020204" pitchFamily="34" charset="0"/>
              </a:rPr>
              <a:t> </a:t>
            </a:r>
            <a:r>
              <a:rPr lang="en-US" sz="2000" b="1" dirty="0">
                <a:ln w="10541" cmpd="sng">
                  <a:solidFill>
                    <a:schemeClr val="bg1"/>
                  </a:solidFill>
                  <a:prstDash val="solid"/>
                </a:ln>
                <a:solidFill>
                  <a:schemeClr val="bg1"/>
                </a:solidFill>
                <a:latin typeface="Century Gothic" panose="020B0502020202020204" pitchFamily="34" charset="0"/>
              </a:rPr>
              <a:t>years</a:t>
            </a:r>
          </a:p>
        </p:txBody>
      </p:sp>
      <p:sp>
        <p:nvSpPr>
          <p:cNvPr id="11" name="TextBox 10"/>
          <p:cNvSpPr txBox="1"/>
          <p:nvPr/>
        </p:nvSpPr>
        <p:spPr>
          <a:xfrm>
            <a:off x="1104901" y="651095"/>
            <a:ext cx="6934199" cy="954107"/>
          </a:xfrm>
          <a:prstGeom prst="rect">
            <a:avLst/>
          </a:prstGeom>
          <a:noFill/>
        </p:spPr>
        <p:txBody>
          <a:bodyPr wrap="square" rtlCol="0">
            <a:spAutoFit/>
          </a:bodyPr>
          <a:lstStyle/>
          <a:p>
            <a:pPr algn="ctr"/>
            <a:r>
              <a:rPr lang="en-US" sz="2800" u="sng" dirty="0"/>
              <a:t>Proposed Requirements Only For:</a:t>
            </a:r>
          </a:p>
          <a:p>
            <a:pPr algn="ctr"/>
            <a:r>
              <a:rPr lang="en-US" sz="2800" u="sng" dirty="0"/>
              <a:t>Certified Small Farm Operations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5339"/>
          <a:stretch/>
        </p:blipFill>
        <p:spPr>
          <a:xfrm>
            <a:off x="5035946" y="1721079"/>
            <a:ext cx="3145509" cy="4169098"/>
          </a:xfrm>
          <a:prstGeom prst="rect">
            <a:avLst/>
          </a:prstGeom>
        </p:spPr>
      </p:pic>
      <p:sp>
        <p:nvSpPr>
          <p:cNvPr id="16" name="TextBox 15"/>
          <p:cNvSpPr txBox="1"/>
          <p:nvPr/>
        </p:nvSpPr>
        <p:spPr>
          <a:xfrm>
            <a:off x="8354833" y="6531298"/>
            <a:ext cx="797013" cy="307777"/>
          </a:xfrm>
          <a:prstGeom prst="rect">
            <a:avLst/>
          </a:prstGeom>
          <a:noFill/>
        </p:spPr>
        <p:txBody>
          <a:bodyPr wrap="none" rtlCol="0">
            <a:spAutoFit/>
          </a:bodyPr>
          <a:lstStyle/>
          <a:p>
            <a:pPr algn="ctr"/>
            <a:r>
              <a:rPr lang="en-US" sz="1400" b="1" dirty="0">
                <a:solidFill>
                  <a:schemeClr val="bg1"/>
                </a:solidFill>
              </a:rPr>
              <a:t>§4.10(a)</a:t>
            </a:r>
          </a:p>
        </p:txBody>
      </p:sp>
      <p:sp>
        <p:nvSpPr>
          <p:cNvPr id="5" name="Rectangle 4"/>
          <p:cNvSpPr/>
          <p:nvPr/>
        </p:nvSpPr>
        <p:spPr>
          <a:xfrm>
            <a:off x="1309615" y="2289911"/>
            <a:ext cx="3061154" cy="718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Annual Compliance Reporting</a:t>
            </a:r>
          </a:p>
        </p:txBody>
      </p:sp>
      <p:sp>
        <p:nvSpPr>
          <p:cNvPr id="12" name="TextBox 11"/>
          <p:cNvSpPr txBox="1"/>
          <p:nvPr/>
        </p:nvSpPr>
        <p:spPr>
          <a:xfrm>
            <a:off x="1271514" y="3935167"/>
            <a:ext cx="3061155" cy="1015663"/>
          </a:xfrm>
          <a:prstGeom prst="rect">
            <a:avLst/>
          </a:prstGeom>
          <a:solidFill>
            <a:schemeClr val="accent1"/>
          </a:solidFill>
          <a:ln>
            <a:solidFill>
              <a:schemeClr val="tx1"/>
            </a:solidFill>
          </a:ln>
        </p:spPr>
        <p:txBody>
          <a:bodyPr wrap="square" rtlCol="0">
            <a:spAutoFit/>
            <a:scene3d>
              <a:camera prst="orthographicFront"/>
              <a:lightRig rig="threePt" dir="t"/>
            </a:scene3d>
            <a:sp3d extrusionH="57150">
              <a:bevelT w="69850" h="38100" prst="cross"/>
            </a:sp3d>
          </a:bodyPr>
          <a:lstStyle/>
          <a:p>
            <a:pPr algn="ctr"/>
            <a:r>
              <a:rPr lang="en-US" sz="2000" b="1" dirty="0">
                <a:ln w="10541" cmpd="sng">
                  <a:solidFill>
                    <a:schemeClr val="bg1"/>
                  </a:solidFill>
                  <a:prstDash val="solid"/>
                </a:ln>
                <a:solidFill>
                  <a:schemeClr val="bg1"/>
                </a:solidFill>
                <a:latin typeface="Century Gothic" panose="020B0502020202020204" pitchFamily="34" charset="0"/>
              </a:rPr>
              <a:t>590 Nutrient Management Plan Required</a:t>
            </a:r>
          </a:p>
        </p:txBody>
      </p:sp>
      <p:sp>
        <p:nvSpPr>
          <p:cNvPr id="13" name="TextBox 12"/>
          <p:cNvSpPr txBox="1"/>
          <p:nvPr/>
        </p:nvSpPr>
        <p:spPr>
          <a:xfrm>
            <a:off x="1284213" y="5060196"/>
            <a:ext cx="3061155" cy="707886"/>
          </a:xfrm>
          <a:prstGeom prst="rect">
            <a:avLst/>
          </a:prstGeom>
          <a:solidFill>
            <a:schemeClr val="accent1"/>
          </a:solidFill>
          <a:ln>
            <a:solidFill>
              <a:schemeClr val="tx1"/>
            </a:solidFill>
          </a:ln>
        </p:spPr>
        <p:txBody>
          <a:bodyPr wrap="square" rtlCol="0">
            <a:spAutoFit/>
            <a:scene3d>
              <a:camera prst="orthographicFront"/>
              <a:lightRig rig="threePt" dir="t"/>
            </a:scene3d>
            <a:sp3d extrusionH="57150">
              <a:bevelT w="69850" h="38100" prst="cross"/>
            </a:sp3d>
          </a:bodyPr>
          <a:lstStyle/>
          <a:p>
            <a:pPr algn="ctr"/>
            <a:r>
              <a:rPr lang="en-US" sz="2000" b="1" dirty="0">
                <a:ln w="10541" cmpd="sng">
                  <a:solidFill>
                    <a:schemeClr val="bg1"/>
                  </a:solidFill>
                  <a:prstDash val="solid"/>
                </a:ln>
                <a:solidFill>
                  <a:schemeClr val="bg1"/>
                </a:solidFill>
                <a:latin typeface="Century Gothic" panose="020B0502020202020204" pitchFamily="34" charset="0"/>
              </a:rPr>
              <a:t>Required Education for Farmers</a:t>
            </a:r>
          </a:p>
        </p:txBody>
      </p:sp>
      <p:sp>
        <p:nvSpPr>
          <p:cNvPr id="7" name="Rectangle 6"/>
          <p:cNvSpPr/>
          <p:nvPr/>
        </p:nvSpPr>
        <p:spPr>
          <a:xfrm>
            <a:off x="838200" y="5780782"/>
            <a:ext cx="7848600" cy="923330"/>
          </a:xfrm>
          <a:prstGeom prst="rect">
            <a:avLst/>
          </a:prstGeom>
        </p:spPr>
        <p:txBody>
          <a:bodyPr wrap="square">
            <a:spAutoFit/>
          </a:bodyPr>
          <a:lstStyle/>
          <a:p>
            <a:pPr marL="285750" indent="-285750">
              <a:buFont typeface="Arial" panose="020B0604020202020204" pitchFamily="34" charset="0"/>
              <a:buChar char="•"/>
            </a:pPr>
            <a:r>
              <a:rPr lang="en-US" dirty="0"/>
              <a:t>A person who owns or leases a Certified Small Farm shall notify the Secretary of a change in ownership or lease of the whole farm ownership or land base within 30 days.</a:t>
            </a:r>
          </a:p>
        </p:txBody>
      </p:sp>
      <p:sp>
        <p:nvSpPr>
          <p:cNvPr id="10" name="TextBox 9"/>
          <p:cNvSpPr txBox="1"/>
          <p:nvPr/>
        </p:nvSpPr>
        <p:spPr>
          <a:xfrm>
            <a:off x="4648200" y="56158"/>
            <a:ext cx="3429000" cy="523220"/>
          </a:xfrm>
          <a:prstGeom prst="rect">
            <a:avLst/>
          </a:prstGeom>
          <a:noFill/>
        </p:spPr>
        <p:txBody>
          <a:bodyPr wrap="square" rtlCol="0">
            <a:spAutoFit/>
          </a:bodyPr>
          <a:lstStyle/>
          <a:p>
            <a:pPr algn="ctr"/>
            <a:r>
              <a:rPr lang="en-US" sz="2800" dirty="0"/>
              <a:t>Section 4.3</a:t>
            </a:r>
          </a:p>
        </p:txBody>
      </p:sp>
    </p:spTree>
    <p:extLst>
      <p:ext uri="{BB962C8B-B14F-4D97-AF65-F5344CB8AC3E}">
        <p14:creationId xmlns:p14="http://schemas.microsoft.com/office/powerpoint/2010/main" val="80083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bi.pajak\AppData\Local\Microsoft\Windows\Temporary Internet Files\Content.Outlook\VBQ88WOP\Direct_Dischage_Befor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447800" y="1582311"/>
            <a:ext cx="3582964" cy="2387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8200" y="56158"/>
            <a:ext cx="3429000" cy="523220"/>
          </a:xfrm>
          <a:prstGeom prst="rect">
            <a:avLst/>
          </a:prstGeom>
          <a:noFill/>
        </p:spPr>
        <p:txBody>
          <a:bodyPr wrap="square" rtlCol="0">
            <a:spAutoFit/>
          </a:bodyPr>
          <a:lstStyle/>
          <a:p>
            <a:pPr algn="ctr"/>
            <a:r>
              <a:rPr lang="en-US" sz="2800" dirty="0"/>
              <a:t>Section 6.01</a:t>
            </a:r>
          </a:p>
        </p:txBody>
      </p:sp>
      <p:sp>
        <p:nvSpPr>
          <p:cNvPr id="5" name="Rectangle 4"/>
          <p:cNvSpPr/>
          <p:nvPr/>
        </p:nvSpPr>
        <p:spPr>
          <a:xfrm>
            <a:off x="951718" y="4267200"/>
            <a:ext cx="7392964" cy="1631216"/>
          </a:xfrm>
          <a:prstGeom prst="rect">
            <a:avLst/>
          </a:prstGeom>
        </p:spPr>
        <p:txBody>
          <a:bodyPr wrap="square">
            <a:spAutoFit/>
          </a:bodyPr>
          <a:lstStyle/>
          <a:p>
            <a:r>
              <a:rPr lang="en-US" sz="2000" dirty="0">
                <a:solidFill>
                  <a:srgbClr val="000000"/>
                </a:solidFill>
              </a:rPr>
              <a:t>(a) Farms subject to regulation under these Rules </a:t>
            </a:r>
            <a:r>
              <a:rPr lang="en-US" sz="2000" dirty="0">
                <a:solidFill>
                  <a:srgbClr val="0070C0"/>
                </a:solidFill>
              </a:rPr>
              <a:t>shall not create any discharge of wastes </a:t>
            </a:r>
            <a:r>
              <a:rPr lang="en-US" sz="2000" dirty="0">
                <a:solidFill>
                  <a:srgbClr val="000000"/>
                </a:solidFill>
              </a:rPr>
              <a:t>from a production area or waste management system into the surface waters of the State through a discrete conveyance such as, but not limited to, a pipe, ditch, or conduit without a permit from the Secretary of ANR. </a:t>
            </a:r>
            <a:endParaRPr lang="en-US" sz="2000" dirty="0"/>
          </a:p>
        </p:txBody>
      </p:sp>
      <p:pic>
        <p:nvPicPr>
          <p:cNvPr id="1027" name="Picture 3" descr="C:\Users\abbi.pajak\AppData\Local\Microsoft\Windows\Temporary Internet Files\Content.Outlook\VBQ88WOP\Direct_Discharge_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774700"/>
            <a:ext cx="2401984"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6994" y="795754"/>
            <a:ext cx="2228879" cy="523220"/>
          </a:xfrm>
          <a:prstGeom prst="rect">
            <a:avLst/>
          </a:prstGeom>
        </p:spPr>
        <p:txBody>
          <a:bodyPr wrap="none">
            <a:spAutoFit/>
          </a:bodyPr>
          <a:lstStyle/>
          <a:p>
            <a:pPr algn="ctr"/>
            <a:r>
              <a:rPr lang="en-US" sz="2800" b="1" u="sng" dirty="0">
                <a:solidFill>
                  <a:srgbClr val="000000"/>
                </a:solidFill>
              </a:rPr>
              <a:t>Discharges: </a:t>
            </a:r>
            <a:endParaRPr lang="en-US" sz="2800" u="sng" dirty="0">
              <a:solidFill>
                <a:srgbClr val="000000"/>
              </a:solidFill>
            </a:endParaRPr>
          </a:p>
        </p:txBody>
      </p:sp>
    </p:spTree>
    <p:extLst>
      <p:ext uri="{BB962C8B-B14F-4D97-AF65-F5344CB8AC3E}">
        <p14:creationId xmlns:p14="http://schemas.microsoft.com/office/powerpoint/2010/main" val="414597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6.02</a:t>
            </a:r>
          </a:p>
        </p:txBody>
      </p:sp>
      <p:sp>
        <p:nvSpPr>
          <p:cNvPr id="3" name="Rectangle 2"/>
          <p:cNvSpPr/>
          <p:nvPr/>
        </p:nvSpPr>
        <p:spPr>
          <a:xfrm>
            <a:off x="641350" y="1905000"/>
            <a:ext cx="7861300" cy="1938992"/>
          </a:xfrm>
          <a:prstGeom prst="rect">
            <a:avLst/>
          </a:prstGeom>
        </p:spPr>
        <p:txBody>
          <a:bodyPr wrap="square">
            <a:spAutoFit/>
          </a:bodyPr>
          <a:lstStyle/>
          <a:p>
            <a:pPr marL="285750" indent="-285750">
              <a:buFont typeface="Arial" panose="020B0604020202020204" pitchFamily="34" charset="0"/>
              <a:buChar char="•"/>
            </a:pPr>
            <a:r>
              <a:rPr lang="en-US" sz="2000" dirty="0"/>
              <a:t>Production areas shall utilize runoff or leachate </a:t>
            </a:r>
            <a:r>
              <a:rPr lang="en-US" sz="2000" b="1" dirty="0"/>
              <a:t>collection</a:t>
            </a:r>
            <a:r>
              <a:rPr lang="en-US" sz="2000" dirty="0"/>
              <a:t>, </a:t>
            </a:r>
            <a:r>
              <a:rPr lang="en-US" sz="2000" b="1" dirty="0"/>
              <a:t>diversion</a:t>
            </a:r>
            <a:r>
              <a:rPr lang="en-US" sz="2000" dirty="0"/>
              <a:t> or </a:t>
            </a:r>
            <a:r>
              <a:rPr lang="en-US" sz="2000" b="1" dirty="0"/>
              <a:t>other management strategy</a:t>
            </a:r>
            <a:r>
              <a:rPr lang="en-US" sz="2000" dirty="0"/>
              <a:t> to prevent discharge of waste or indirect discharge to groundwater.</a:t>
            </a:r>
          </a:p>
          <a:p>
            <a:endParaRPr lang="en-US" sz="2000" dirty="0"/>
          </a:p>
          <a:p>
            <a:pPr marL="285750" indent="-285750">
              <a:buFont typeface="Arial" panose="020B0604020202020204" pitchFamily="34" charset="0"/>
              <a:buChar char="•"/>
            </a:pPr>
            <a:r>
              <a:rPr lang="en-US" sz="2000" dirty="0"/>
              <a:t>All Ag Wastes shall be properly stored</a:t>
            </a:r>
          </a:p>
          <a:p>
            <a:endParaRPr lang="en-US" sz="2000" dirty="0"/>
          </a:p>
        </p:txBody>
      </p:sp>
      <p:sp>
        <p:nvSpPr>
          <p:cNvPr id="4" name="TextBox 3"/>
          <p:cNvSpPr txBox="1"/>
          <p:nvPr/>
        </p:nvSpPr>
        <p:spPr>
          <a:xfrm>
            <a:off x="533400" y="952024"/>
            <a:ext cx="8077200" cy="769441"/>
          </a:xfrm>
          <a:prstGeom prst="rect">
            <a:avLst/>
          </a:prstGeom>
          <a:noFill/>
        </p:spPr>
        <p:txBody>
          <a:bodyPr wrap="square" rtlCol="0">
            <a:spAutoFit/>
          </a:bodyPr>
          <a:lstStyle/>
          <a:p>
            <a:pPr algn="ctr"/>
            <a:r>
              <a:rPr lang="en-US" sz="2400" u="sng" dirty="0"/>
              <a:t>Nutrient, Agricultural Inputs &amp; Waste Storage</a:t>
            </a:r>
          </a:p>
          <a:p>
            <a:pPr algn="ctr"/>
            <a:r>
              <a:rPr lang="en-US" sz="2000" b="1" dirty="0"/>
              <a:t>Production Areas</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5" t="2784" r="1575" b="2773"/>
          <a:stretch/>
        </p:blipFill>
        <p:spPr bwMode="auto">
          <a:xfrm>
            <a:off x="4572000" y="4114800"/>
            <a:ext cx="3930650" cy="216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41350" y="3733800"/>
            <a:ext cx="3930650" cy="2554545"/>
          </a:xfrm>
          <a:prstGeom prst="rect">
            <a:avLst/>
          </a:prstGeom>
        </p:spPr>
        <p:txBody>
          <a:bodyPr wrap="square">
            <a:spAutoFit/>
          </a:bodyPr>
          <a:lstStyle/>
          <a:p>
            <a:pPr marL="285750" indent="-285750">
              <a:buFont typeface="Arial" panose="020B0604020202020204" pitchFamily="34" charset="0"/>
              <a:buChar char="•"/>
            </a:pPr>
            <a:r>
              <a:rPr lang="en-US" sz="2000" dirty="0"/>
              <a:t>Waste Storage Facilities:</a:t>
            </a:r>
          </a:p>
          <a:p>
            <a:pPr marL="742950" lvl="1" indent="-285750">
              <a:buFont typeface="Wingdings" panose="05000000000000000000" pitchFamily="2" charset="2"/>
              <a:buChar char="Ø"/>
            </a:pPr>
            <a:r>
              <a:rPr lang="en-US" sz="2000" dirty="0"/>
              <a:t>Must be properly maintained</a:t>
            </a:r>
          </a:p>
          <a:p>
            <a:pPr marL="742950" lvl="1" indent="-285750">
              <a:buFont typeface="Wingdings" panose="05000000000000000000" pitchFamily="2" charset="2"/>
              <a:buChar char="Ø"/>
            </a:pPr>
            <a:r>
              <a:rPr lang="en-US" sz="2000" dirty="0"/>
              <a:t>Adequate Volume to prevent overflow</a:t>
            </a:r>
          </a:p>
          <a:p>
            <a:pPr marL="742950" lvl="1" indent="-285750">
              <a:buFont typeface="Wingdings" panose="05000000000000000000" pitchFamily="2" charset="2"/>
              <a:buChar char="Ø"/>
            </a:pPr>
            <a:r>
              <a:rPr lang="en-US" sz="2000" dirty="0"/>
              <a:t>May be required to meet and certify compliance with NRCS Standard</a:t>
            </a:r>
          </a:p>
        </p:txBody>
      </p:sp>
    </p:spTree>
    <p:extLst>
      <p:ext uri="{BB962C8B-B14F-4D97-AF65-F5344CB8AC3E}">
        <p14:creationId xmlns:p14="http://schemas.microsoft.com/office/powerpoint/2010/main" val="44307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6.02</a:t>
            </a:r>
          </a:p>
        </p:txBody>
      </p:sp>
      <p:sp>
        <p:nvSpPr>
          <p:cNvPr id="3" name="Rectangle 2"/>
          <p:cNvSpPr/>
          <p:nvPr/>
        </p:nvSpPr>
        <p:spPr>
          <a:xfrm>
            <a:off x="647699" y="3810000"/>
            <a:ext cx="7986605" cy="2800767"/>
          </a:xfrm>
          <a:prstGeom prst="rect">
            <a:avLst/>
          </a:prstGeom>
        </p:spPr>
        <p:txBody>
          <a:bodyPr wrap="square">
            <a:spAutoFit/>
          </a:bodyPr>
          <a:lstStyle/>
          <a:p>
            <a:pPr marL="285750" indent="-285750">
              <a:buFont typeface="Arial" panose="020B0604020202020204" pitchFamily="34" charset="0"/>
              <a:buChar char="•"/>
            </a:pPr>
            <a:r>
              <a:rPr lang="en-US" sz="1600" b="1" dirty="0"/>
              <a:t>Prohibited to be stacked in a floodway or in an area subject to annual flooding</a:t>
            </a:r>
          </a:p>
          <a:p>
            <a:pPr marL="285750" indent="-285750">
              <a:buFont typeface="Arial" panose="020B0604020202020204" pitchFamily="34" charset="0"/>
              <a:buChar char="•"/>
            </a:pPr>
            <a:r>
              <a:rPr lang="en-US" sz="1600" b="1" dirty="0"/>
              <a:t>If not approved consistent with NRCS Standards or Approved by Secretary:</a:t>
            </a:r>
          </a:p>
          <a:p>
            <a:pPr marL="285750" indent="-285750">
              <a:buFont typeface="Arial" panose="020B0604020202020204" pitchFamily="34" charset="0"/>
              <a:buChar char="•"/>
            </a:pPr>
            <a:r>
              <a:rPr lang="en-US" sz="1600" dirty="0"/>
              <a:t>Manure stacks must meet the following setbacks:</a:t>
            </a:r>
          </a:p>
          <a:p>
            <a:pPr lvl="1"/>
            <a:r>
              <a:rPr lang="en-US" sz="1600" dirty="0"/>
              <a:t>100’ from property lines </a:t>
            </a:r>
          </a:p>
          <a:p>
            <a:pPr lvl="1"/>
            <a:r>
              <a:rPr lang="en-US" sz="1600" dirty="0"/>
              <a:t>200’ from top of bank of surface waters</a:t>
            </a:r>
          </a:p>
          <a:p>
            <a:pPr lvl="1"/>
            <a:r>
              <a:rPr lang="en-US" sz="1600" dirty="0"/>
              <a:t>200’ from public or private water supplies</a:t>
            </a:r>
          </a:p>
          <a:p>
            <a:pPr lvl="1"/>
            <a:r>
              <a:rPr lang="en-US" sz="1600" dirty="0"/>
              <a:t>200’ from any public water supply</a:t>
            </a:r>
          </a:p>
          <a:p>
            <a:pPr lvl="1"/>
            <a:r>
              <a:rPr lang="en-US" sz="1600" dirty="0"/>
              <a:t>100’ from ditches, or conveyance to surface water</a:t>
            </a:r>
          </a:p>
          <a:p>
            <a:pPr lvl="1"/>
            <a:r>
              <a:rPr lang="en-US" sz="1600" dirty="0"/>
              <a:t>As authorized by Secretary—no less than 100’ top of bank surface water or well</a:t>
            </a:r>
          </a:p>
          <a:p>
            <a:pPr lvl="1"/>
            <a:endParaRPr lang="en-US" sz="1600" dirty="0"/>
          </a:p>
          <a:p>
            <a:pPr marL="285750" indent="-285750">
              <a:buFont typeface="Arial" panose="020B0604020202020204" pitchFamily="34" charset="0"/>
              <a:buChar char="•"/>
            </a:pPr>
            <a:r>
              <a:rPr lang="en-US" sz="1600" dirty="0"/>
              <a:t>Field Stacks shall be land applied or exported within two years</a:t>
            </a:r>
            <a:endParaRPr lang="en-US" sz="1600" strike="sngStrike" dirty="0"/>
          </a:p>
        </p:txBody>
      </p:sp>
      <p:pic>
        <p:nvPicPr>
          <p:cNvPr id="5" name="Picture 2" descr="http://cache1.asset-cache.net/xd/472889895.jpg?v=1&amp;c=IWSAsset&amp;k=2&amp;d=62CA815BFB1CE4803FCD9102FF9DA1EDD1DB44E5599D888A8191DAF7BD0C060C9E63354B33F1045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3757505" cy="21135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5525" y="2413030"/>
            <a:ext cx="3710096" cy="1015663"/>
          </a:xfrm>
          <a:prstGeom prst="rect">
            <a:avLst/>
          </a:prstGeom>
          <a:solidFill>
            <a:schemeClr val="accent1"/>
          </a:solidFill>
          <a:ln>
            <a:solidFill>
              <a:schemeClr val="tx1"/>
            </a:solidFill>
          </a:ln>
        </p:spPr>
        <p:txBody>
          <a:bodyPr wrap="square" rtlCol="0">
            <a:spAutoFit/>
          </a:bodyPr>
          <a:lstStyle/>
          <a:p>
            <a:pPr algn="ctr"/>
            <a:r>
              <a:rPr lang="en-US" sz="2000" dirty="0">
                <a:ln>
                  <a:solidFill>
                    <a:schemeClr val="bg1"/>
                  </a:solidFill>
                </a:ln>
                <a:solidFill>
                  <a:schemeClr val="bg1"/>
                </a:solidFill>
                <a:latin typeface="Century Gothic" panose="020B0502020202020204" pitchFamily="34" charset="0"/>
              </a:rPr>
              <a:t>Increased stacking setbacks from water and wells plus 3 year storage maximum</a:t>
            </a:r>
          </a:p>
        </p:txBody>
      </p:sp>
      <p:sp>
        <p:nvSpPr>
          <p:cNvPr id="9" name="Frame 8"/>
          <p:cNvSpPr/>
          <p:nvPr/>
        </p:nvSpPr>
        <p:spPr>
          <a:xfrm>
            <a:off x="990600" y="1793811"/>
            <a:ext cx="2819400" cy="533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990600" y="1875845"/>
            <a:ext cx="2819400" cy="369332"/>
          </a:xfrm>
          <a:prstGeom prst="rect">
            <a:avLst/>
          </a:prstGeom>
          <a:noFill/>
        </p:spPr>
        <p:txBody>
          <a:bodyPr wrap="square" rtlCol="0">
            <a:spAutoFit/>
          </a:bodyPr>
          <a:lstStyle/>
          <a:p>
            <a:pPr algn="ctr"/>
            <a:r>
              <a:rPr lang="en-US" dirty="0"/>
              <a:t>Proposed Changes:</a:t>
            </a:r>
          </a:p>
        </p:txBody>
      </p:sp>
      <p:sp>
        <p:nvSpPr>
          <p:cNvPr id="11" name="TextBox 10"/>
          <p:cNvSpPr txBox="1"/>
          <p:nvPr/>
        </p:nvSpPr>
        <p:spPr>
          <a:xfrm>
            <a:off x="557105" y="769203"/>
            <a:ext cx="8077200" cy="830997"/>
          </a:xfrm>
          <a:prstGeom prst="rect">
            <a:avLst/>
          </a:prstGeom>
          <a:noFill/>
        </p:spPr>
        <p:txBody>
          <a:bodyPr wrap="square" rtlCol="0">
            <a:spAutoFit/>
          </a:bodyPr>
          <a:lstStyle/>
          <a:p>
            <a:pPr algn="ctr"/>
            <a:r>
              <a:rPr lang="en-US" sz="2800" u="sng" dirty="0"/>
              <a:t>Nutrient, Agricultural Inputs &amp; Waste Storage</a:t>
            </a:r>
          </a:p>
          <a:p>
            <a:pPr algn="ctr"/>
            <a:r>
              <a:rPr lang="en-US" sz="2000" b="1" dirty="0"/>
              <a:t>Field Stacking of Manure</a:t>
            </a:r>
          </a:p>
        </p:txBody>
      </p:sp>
    </p:spTree>
    <p:extLst>
      <p:ext uri="{BB962C8B-B14F-4D97-AF65-F5344CB8AC3E}">
        <p14:creationId xmlns:p14="http://schemas.microsoft.com/office/powerpoint/2010/main" val="338035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780" y="381000"/>
            <a:ext cx="7024744" cy="1143000"/>
          </a:xfrm>
        </p:spPr>
        <p:txBody>
          <a:bodyPr/>
          <a:lstStyle/>
          <a:p>
            <a:pPr algn="ctr"/>
            <a:r>
              <a:rPr lang="en-US" dirty="0"/>
              <a:t>What are the RAPs?</a:t>
            </a:r>
          </a:p>
        </p:txBody>
      </p:sp>
      <p:sp>
        <p:nvSpPr>
          <p:cNvPr id="5" name="Text Placeholder 4"/>
          <p:cNvSpPr>
            <a:spLocks noGrp="1"/>
          </p:cNvSpPr>
          <p:nvPr>
            <p:ph type="body" idx="1"/>
          </p:nvPr>
        </p:nvSpPr>
        <p:spPr>
          <a:xfrm>
            <a:off x="1045114" y="1709737"/>
            <a:ext cx="3057148" cy="639762"/>
          </a:xfrm>
        </p:spPr>
        <p:txBody>
          <a:bodyPr/>
          <a:lstStyle/>
          <a:p>
            <a:pPr algn="ctr"/>
            <a:r>
              <a:rPr lang="en-US" dirty="0"/>
              <a:t>Act 64</a:t>
            </a:r>
          </a:p>
        </p:txBody>
      </p:sp>
      <p:sp>
        <p:nvSpPr>
          <p:cNvPr id="7" name="Text Placeholder 6"/>
          <p:cNvSpPr>
            <a:spLocks noGrp="1"/>
          </p:cNvSpPr>
          <p:nvPr>
            <p:ph type="body" sz="half" idx="3"/>
          </p:nvPr>
        </p:nvSpPr>
        <p:spPr>
          <a:xfrm>
            <a:off x="5181600" y="1709737"/>
            <a:ext cx="3055717" cy="639762"/>
          </a:xfrm>
        </p:spPr>
        <p:txBody>
          <a:bodyPr/>
          <a:lstStyle/>
          <a:p>
            <a:pPr algn="ctr"/>
            <a:r>
              <a:rPr lang="en-US" dirty="0"/>
              <a:t>RAPs</a:t>
            </a:r>
          </a:p>
        </p:txBody>
      </p:sp>
      <p:sp>
        <p:nvSpPr>
          <p:cNvPr id="6" name="Content Placeholder 5"/>
          <p:cNvSpPr>
            <a:spLocks noGrp="1"/>
          </p:cNvSpPr>
          <p:nvPr>
            <p:ph sz="quarter" idx="2"/>
          </p:nvPr>
        </p:nvSpPr>
        <p:spPr>
          <a:xfrm>
            <a:off x="685800" y="2408236"/>
            <a:ext cx="3775777" cy="3840164"/>
          </a:xfrm>
          <a:ln>
            <a:solidFill>
              <a:schemeClr val="tx1"/>
            </a:solidFill>
          </a:ln>
        </p:spPr>
        <p:txBody>
          <a:bodyPr>
            <a:noAutofit/>
          </a:bodyPr>
          <a:lstStyle/>
          <a:p>
            <a:endParaRPr lang="en-US" sz="2000" dirty="0"/>
          </a:p>
          <a:p>
            <a:r>
              <a:rPr lang="en-US" sz="1800" dirty="0"/>
              <a:t>VAAFM was directed by the Legislature to draft the RAPs pursuant to Act 64, signed into law on June 16, 2015.</a:t>
            </a:r>
          </a:p>
          <a:p>
            <a:pPr marL="0" indent="0">
              <a:buNone/>
            </a:pPr>
            <a:endParaRPr lang="en-US" sz="1800" dirty="0"/>
          </a:p>
          <a:p>
            <a:r>
              <a:rPr lang="en-US" sz="1800" dirty="0"/>
              <a:t>VAAFM was charged with filing a Final Proposed Rule on or before </a:t>
            </a:r>
            <a:r>
              <a:rPr lang="en-US" sz="1800" b="1" dirty="0"/>
              <a:t>September 15, 2016</a:t>
            </a:r>
          </a:p>
          <a:p>
            <a:endParaRPr lang="en-US" sz="1800" b="1" dirty="0"/>
          </a:p>
          <a:p>
            <a:r>
              <a:rPr lang="en-US" sz="1800" b="1" dirty="0"/>
              <a:t>Rule became effective December 5, 2016</a:t>
            </a:r>
          </a:p>
          <a:p>
            <a:endParaRPr lang="en-US" sz="2000" dirty="0"/>
          </a:p>
        </p:txBody>
      </p:sp>
      <p:sp>
        <p:nvSpPr>
          <p:cNvPr id="8" name="Content Placeholder 7"/>
          <p:cNvSpPr>
            <a:spLocks noGrp="1"/>
          </p:cNvSpPr>
          <p:nvPr>
            <p:ph sz="quarter" idx="4"/>
          </p:nvPr>
        </p:nvSpPr>
        <p:spPr>
          <a:xfrm>
            <a:off x="4645152" y="2408236"/>
            <a:ext cx="3965448" cy="3840164"/>
          </a:xfrm>
          <a:ln>
            <a:solidFill>
              <a:schemeClr val="tx1"/>
            </a:solidFill>
          </a:ln>
        </p:spPr>
        <p:txBody>
          <a:bodyPr>
            <a:noAutofit/>
          </a:bodyPr>
          <a:lstStyle/>
          <a:p>
            <a:pPr lvl="0"/>
            <a:endParaRPr lang="en-US" sz="2000" dirty="0"/>
          </a:p>
          <a:p>
            <a:pPr lvl="0"/>
            <a:r>
              <a:rPr lang="en-US" sz="2000" dirty="0"/>
              <a:t>AAPs Since 1995</a:t>
            </a:r>
          </a:p>
          <a:p>
            <a:pPr lvl="0"/>
            <a:r>
              <a:rPr lang="en-US" sz="2000" dirty="0"/>
              <a:t>Act 64 requires that the revised RAPs include requirements for: </a:t>
            </a:r>
          </a:p>
          <a:p>
            <a:pPr lvl="1"/>
            <a:r>
              <a:rPr lang="en-US" sz="1600" dirty="0"/>
              <a:t>small farm certification, </a:t>
            </a:r>
          </a:p>
          <a:p>
            <a:pPr lvl="1"/>
            <a:r>
              <a:rPr lang="en-US" sz="1600" dirty="0"/>
              <a:t>nutrient storage, </a:t>
            </a:r>
          </a:p>
          <a:p>
            <a:pPr lvl="1"/>
            <a:r>
              <a:rPr lang="en-US" sz="1600" dirty="0"/>
              <a:t>soil health, </a:t>
            </a:r>
          </a:p>
          <a:p>
            <a:pPr lvl="1"/>
            <a:r>
              <a:rPr lang="en-US" sz="1600" dirty="0"/>
              <a:t>buffer zones, </a:t>
            </a:r>
          </a:p>
          <a:p>
            <a:pPr lvl="1"/>
            <a:r>
              <a:rPr lang="en-US" sz="1600" dirty="0"/>
              <a:t>livestock exclusion, and </a:t>
            </a:r>
          </a:p>
          <a:p>
            <a:pPr lvl="1"/>
            <a:r>
              <a:rPr lang="en-US" sz="1600" dirty="0"/>
              <a:t>nutrient management.</a:t>
            </a:r>
          </a:p>
          <a:p>
            <a:pPr lvl="1"/>
            <a:r>
              <a:rPr lang="en-US" sz="1600" i="1" dirty="0"/>
              <a:t>Tile Drainage Rules for Jan 15, 2018</a:t>
            </a:r>
          </a:p>
          <a:p>
            <a:pPr marL="0" indent="0">
              <a:buNone/>
            </a:pPr>
            <a:endParaRPr lang="en-US" sz="2000" b="1" dirty="0"/>
          </a:p>
          <a:p>
            <a:endParaRPr lang="en-US" sz="2000" dirty="0"/>
          </a:p>
        </p:txBody>
      </p:sp>
      <p:sp>
        <p:nvSpPr>
          <p:cNvPr id="3" name="Right Arrow 2"/>
          <p:cNvSpPr/>
          <p:nvPr/>
        </p:nvSpPr>
        <p:spPr>
          <a:xfrm>
            <a:off x="4343400" y="3810000"/>
            <a:ext cx="457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51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6.03</a:t>
            </a:r>
          </a:p>
        </p:txBody>
      </p:sp>
      <p:sp>
        <p:nvSpPr>
          <p:cNvPr id="3" name="Rectangle 2"/>
          <p:cNvSpPr/>
          <p:nvPr/>
        </p:nvSpPr>
        <p:spPr>
          <a:xfrm>
            <a:off x="728034" y="3831612"/>
            <a:ext cx="7924800" cy="584775"/>
          </a:xfrm>
          <a:prstGeom prst="rect">
            <a:avLst/>
          </a:prstGeom>
        </p:spPr>
        <p:txBody>
          <a:bodyPr wrap="square">
            <a:spAutoFit/>
          </a:bodyPr>
          <a:lstStyle/>
          <a:p>
            <a:r>
              <a:rPr lang="en-US" sz="1600" dirty="0"/>
              <a:t>All MFO, LFO, and Certified SFOs shall develop and implement a Nutrient Management Plan (NMP) which meets USDA NRCS Nutrient Management Plan Practice Code 590</a:t>
            </a:r>
          </a:p>
        </p:txBody>
      </p:sp>
      <p:sp>
        <p:nvSpPr>
          <p:cNvPr id="4" name="TextBox 3"/>
          <p:cNvSpPr txBox="1"/>
          <p:nvPr/>
        </p:nvSpPr>
        <p:spPr>
          <a:xfrm>
            <a:off x="1343659" y="808059"/>
            <a:ext cx="6477000" cy="523220"/>
          </a:xfrm>
          <a:prstGeom prst="rect">
            <a:avLst/>
          </a:prstGeom>
          <a:noFill/>
        </p:spPr>
        <p:txBody>
          <a:bodyPr wrap="square" rtlCol="0">
            <a:spAutoFit/>
          </a:bodyPr>
          <a:lstStyle/>
          <a:p>
            <a:pPr algn="ctr"/>
            <a:r>
              <a:rPr lang="en-US" sz="2800" u="sng" dirty="0"/>
              <a:t>Nutrient Management Planning</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472" y="1331279"/>
            <a:ext cx="2376362" cy="2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3108527" y="1309214"/>
            <a:ext cx="2819400" cy="533400"/>
          </a:xfrm>
          <a:prstGeom prst="fram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2803727" y="1985926"/>
            <a:ext cx="3429000" cy="1015663"/>
          </a:xfrm>
          <a:prstGeom prst="rect">
            <a:avLst/>
          </a:prstGeom>
          <a:solidFill>
            <a:schemeClr val="accent6">
              <a:lumMod val="75000"/>
            </a:schemeClr>
          </a:solidFill>
          <a:ln>
            <a:solidFill>
              <a:schemeClr val="tx1"/>
            </a:solidFill>
          </a:ln>
        </p:spPr>
        <p:txBody>
          <a:bodyPr wrap="square" rtlCol="0">
            <a:spAutoFit/>
          </a:bodyPr>
          <a:lstStyle/>
          <a:p>
            <a:pPr algn="ctr"/>
            <a:r>
              <a:rPr lang="en-US" sz="2000" dirty="0">
                <a:ln w="1905">
                  <a:solidFill>
                    <a:schemeClr val="bg1"/>
                  </a:solidFill>
                </a:ln>
                <a:solidFill>
                  <a:schemeClr val="bg1"/>
                </a:solidFill>
                <a:effectLst>
                  <a:innerShdw blurRad="69850" dist="43180" dir="5400000">
                    <a:srgbClr val="000000">
                      <a:alpha val="65000"/>
                    </a:srgbClr>
                  </a:innerShdw>
                </a:effectLst>
                <a:latin typeface="Century Gothic" panose="020B0502020202020204" pitchFamily="34" charset="0"/>
              </a:rPr>
              <a:t>590 Nutrient management plan required for certified SFOs</a:t>
            </a:r>
          </a:p>
        </p:txBody>
      </p:sp>
      <p:sp>
        <p:nvSpPr>
          <p:cNvPr id="8" name="TextBox 7"/>
          <p:cNvSpPr txBox="1"/>
          <p:nvPr/>
        </p:nvSpPr>
        <p:spPr>
          <a:xfrm>
            <a:off x="3184727" y="1356362"/>
            <a:ext cx="2667000" cy="369332"/>
          </a:xfrm>
          <a:prstGeom prst="rect">
            <a:avLst/>
          </a:prstGeom>
          <a:noFill/>
        </p:spPr>
        <p:txBody>
          <a:bodyPr wrap="square" rtlCol="0">
            <a:spAutoFit/>
          </a:bodyPr>
          <a:lstStyle/>
          <a:p>
            <a:pPr algn="ctr"/>
            <a:r>
              <a:rPr lang="en-US" dirty="0"/>
              <a:t>Proposed Changes:</a:t>
            </a:r>
          </a:p>
        </p:txBody>
      </p:sp>
      <p:sp>
        <p:nvSpPr>
          <p:cNvPr id="9" name="Rectangle 8"/>
          <p:cNvSpPr/>
          <p:nvPr/>
        </p:nvSpPr>
        <p:spPr>
          <a:xfrm>
            <a:off x="2803727" y="4639474"/>
            <a:ext cx="3204723" cy="369332"/>
          </a:xfrm>
          <a:prstGeom prst="rect">
            <a:avLst/>
          </a:prstGeom>
        </p:spPr>
        <p:txBody>
          <a:bodyPr wrap="none">
            <a:spAutoFit/>
          </a:bodyPr>
          <a:lstStyle/>
          <a:p>
            <a:r>
              <a:rPr lang="en-US" b="1" u="sng" dirty="0"/>
              <a:t>All other farming operations</a:t>
            </a:r>
          </a:p>
        </p:txBody>
      </p:sp>
      <p:sp>
        <p:nvSpPr>
          <p:cNvPr id="10" name="Rectangle 9"/>
          <p:cNvSpPr/>
          <p:nvPr/>
        </p:nvSpPr>
        <p:spPr>
          <a:xfrm>
            <a:off x="728034" y="4962788"/>
            <a:ext cx="7924800" cy="1815882"/>
          </a:xfrm>
          <a:prstGeom prst="rect">
            <a:avLst/>
          </a:prstGeom>
        </p:spPr>
        <p:txBody>
          <a:bodyPr wrap="square">
            <a:spAutoFit/>
          </a:bodyPr>
          <a:lstStyle/>
          <a:p>
            <a:r>
              <a:rPr lang="en-US" sz="1600" dirty="0"/>
              <a:t>All sources of nutrient shall be accounted for when determining recommended application rates of manure.</a:t>
            </a:r>
          </a:p>
          <a:p>
            <a:endParaRPr lang="en-US" sz="1600" dirty="0"/>
          </a:p>
          <a:p>
            <a:r>
              <a:rPr lang="en-US" sz="1600" dirty="0"/>
              <a:t>All fields which receive mechanical application of manure and other wastes shall be soil sampled once ever 5 years.</a:t>
            </a:r>
          </a:p>
          <a:p>
            <a:endParaRPr lang="en-US" sz="1600" dirty="0"/>
          </a:p>
          <a:p>
            <a:pPr lvl="1"/>
            <a:r>
              <a:rPr lang="en-US" sz="1600" dirty="0"/>
              <a:t>Plans and records of application rates shall be maintained for 5 years.</a:t>
            </a:r>
          </a:p>
        </p:txBody>
      </p:sp>
      <p:sp>
        <p:nvSpPr>
          <p:cNvPr id="11" name="Rectangle 10"/>
          <p:cNvSpPr/>
          <p:nvPr/>
        </p:nvSpPr>
        <p:spPr>
          <a:xfrm>
            <a:off x="2803728" y="3062528"/>
            <a:ext cx="3429000" cy="678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chemeClr val="bg1"/>
                </a:solidFill>
                <a:latin typeface="Century Gothic" panose="020B0502020202020204" pitchFamily="34" charset="0"/>
              </a:rPr>
              <a:t>Record keeping requirements</a:t>
            </a:r>
          </a:p>
        </p:txBody>
      </p:sp>
      <p:pic>
        <p:nvPicPr>
          <p:cNvPr id="12" name="Picture 10" descr="http://animalwelfareapproved.org/wp-content/uploads/2009/06/clover-creek-29x50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66"/>
          <a:stretch/>
        </p:blipFill>
        <p:spPr bwMode="auto">
          <a:xfrm>
            <a:off x="484163" y="1460784"/>
            <a:ext cx="2281464" cy="229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38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http://www.spacedaily.com/images-lg/soil-field-farm-erosion-l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2969816" cy="2474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plantcovercrops.com/wp-content/uploads/2011/06/Cereal-Rye-4-14-1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013" y="1219200"/>
            <a:ext cx="3657599" cy="2743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480" y="691138"/>
            <a:ext cx="8072120" cy="954107"/>
          </a:xfrm>
          <a:prstGeom prst="rect">
            <a:avLst/>
          </a:prstGeom>
          <a:noFill/>
        </p:spPr>
        <p:txBody>
          <a:bodyPr wrap="square" rtlCol="0">
            <a:spAutoFit/>
          </a:bodyPr>
          <a:lstStyle/>
          <a:p>
            <a:pPr algn="ctr"/>
            <a:r>
              <a:rPr lang="en-US" sz="2800" u="sng" dirty="0"/>
              <a:t>Soil Health Management Recommendations: Cover Crop Requirements</a:t>
            </a:r>
          </a:p>
        </p:txBody>
      </p:sp>
      <p:sp>
        <p:nvSpPr>
          <p:cNvPr id="3" name="TextBox 2"/>
          <p:cNvSpPr txBox="1"/>
          <p:nvPr/>
        </p:nvSpPr>
        <p:spPr>
          <a:xfrm>
            <a:off x="4648200" y="56158"/>
            <a:ext cx="3429000" cy="523220"/>
          </a:xfrm>
          <a:prstGeom prst="rect">
            <a:avLst/>
          </a:prstGeom>
          <a:noFill/>
        </p:spPr>
        <p:txBody>
          <a:bodyPr wrap="square" rtlCol="0">
            <a:spAutoFit/>
          </a:bodyPr>
          <a:lstStyle/>
          <a:p>
            <a:pPr algn="ctr"/>
            <a:r>
              <a:rPr lang="en-US" sz="2800" dirty="0"/>
              <a:t>Section 6.04</a:t>
            </a:r>
          </a:p>
        </p:txBody>
      </p:sp>
      <p:sp>
        <p:nvSpPr>
          <p:cNvPr id="6" name="Rectangle 5"/>
          <p:cNvSpPr/>
          <p:nvPr/>
        </p:nvSpPr>
        <p:spPr>
          <a:xfrm>
            <a:off x="4833013" y="3165902"/>
            <a:ext cx="3632199" cy="948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Cover Crop Floodplains (broadcast by 10/1 or drilled by 10/15)</a:t>
            </a:r>
          </a:p>
        </p:txBody>
      </p:sp>
      <p:sp>
        <p:nvSpPr>
          <p:cNvPr id="7" name="Rectangle 6"/>
          <p:cNvSpPr/>
          <p:nvPr/>
        </p:nvSpPr>
        <p:spPr>
          <a:xfrm>
            <a:off x="381000" y="4343400"/>
            <a:ext cx="4090006" cy="2031325"/>
          </a:xfrm>
          <a:prstGeom prst="rect">
            <a:avLst/>
          </a:prstGeom>
        </p:spPr>
        <p:txBody>
          <a:bodyPr wrap="square">
            <a:spAutoFit/>
          </a:bodyPr>
          <a:lstStyle/>
          <a:p>
            <a:pPr marL="285750" indent="-285750">
              <a:buFont typeface="Arial" panose="020B0604020202020204" pitchFamily="34" charset="0"/>
              <a:buChar char="•"/>
            </a:pPr>
            <a:r>
              <a:rPr lang="en-US" dirty="0"/>
              <a:t>Cropland shall be cultivated so that average soil loss will be less than or equal to the tolerable soil loss (T) for a particular soil. RUSLE2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Field born gully erosion will be managed through appropriate BMP.</a:t>
            </a:r>
          </a:p>
        </p:txBody>
      </p:sp>
      <p:sp>
        <p:nvSpPr>
          <p:cNvPr id="8" name="Rectangle 7"/>
          <p:cNvSpPr/>
          <p:nvPr/>
        </p:nvSpPr>
        <p:spPr>
          <a:xfrm>
            <a:off x="4833013" y="4191000"/>
            <a:ext cx="3809999" cy="2585323"/>
          </a:xfrm>
          <a:prstGeom prst="rect">
            <a:avLst/>
          </a:prstGeom>
        </p:spPr>
        <p:txBody>
          <a:bodyPr wrap="square">
            <a:spAutoFit/>
          </a:bodyPr>
          <a:lstStyle/>
          <a:p>
            <a:pPr marL="285750" indent="-285750">
              <a:buFont typeface="Arial" panose="020B0604020202020204" pitchFamily="34" charset="0"/>
              <a:buChar char="•"/>
            </a:pPr>
            <a:r>
              <a:rPr lang="en-US" dirty="0"/>
              <a:t>Annual croplands subject to flooding are required to plant cover crops.</a:t>
            </a:r>
          </a:p>
          <a:p>
            <a:pPr marL="742950" lvl="1" indent="-285750">
              <a:buFont typeface="Wingdings" panose="05000000000000000000" pitchFamily="2" charset="2"/>
              <a:buChar char="Ø"/>
            </a:pPr>
            <a:r>
              <a:rPr lang="en-US" dirty="0"/>
              <a:t>Broadcast by October 1</a:t>
            </a:r>
          </a:p>
          <a:p>
            <a:pPr marL="742950" lvl="1" indent="-285750">
              <a:buFont typeface="Wingdings" panose="05000000000000000000" pitchFamily="2" charset="2"/>
              <a:buChar char="Ø"/>
            </a:pPr>
            <a:r>
              <a:rPr lang="en-US" dirty="0"/>
              <a:t>Drilled by October 15</a:t>
            </a:r>
          </a:p>
          <a:p>
            <a:pPr marL="285750" indent="-285750">
              <a:buFont typeface="Wingdings" panose="05000000000000000000" pitchFamily="2" charset="2"/>
              <a:buChar char="Ø"/>
            </a:pPr>
            <a:r>
              <a:rPr lang="en-US" dirty="0"/>
              <a:t>USDA Soil Survey Flooding Frequency Class: </a:t>
            </a:r>
          </a:p>
          <a:p>
            <a:pPr marL="742950" lvl="1" indent="-285750">
              <a:buFont typeface="Wingdings" panose="05000000000000000000" pitchFamily="2" charset="2"/>
              <a:buChar char="Ø"/>
            </a:pPr>
            <a:r>
              <a:rPr lang="en-US" dirty="0"/>
              <a:t>“Frequently Flooded”</a:t>
            </a:r>
          </a:p>
          <a:p>
            <a:pPr marL="285750" indent="-285750">
              <a:buFont typeface="Wingdings" panose="05000000000000000000" pitchFamily="2" charset="2"/>
              <a:buChar char="Ø"/>
            </a:pPr>
            <a:r>
              <a:rPr lang="en-US" dirty="0"/>
              <a:t>30% Residue after Oct 15</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1641811"/>
            <a:ext cx="2743200" cy="609600"/>
          </a:xfrm>
          <a:prstGeom prst="rect">
            <a:avLst/>
          </a:prstGeom>
        </p:spPr>
      </p:pic>
      <p:sp>
        <p:nvSpPr>
          <p:cNvPr id="11" name="Rectangle 10"/>
          <p:cNvSpPr/>
          <p:nvPr/>
        </p:nvSpPr>
        <p:spPr>
          <a:xfrm>
            <a:off x="609600" y="3261091"/>
            <a:ext cx="2969816" cy="978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Manage gully erosion and reduce overall erosion to T</a:t>
            </a:r>
          </a:p>
        </p:txBody>
      </p:sp>
    </p:spTree>
    <p:extLst>
      <p:ext uri="{BB962C8B-B14F-4D97-AF65-F5344CB8AC3E}">
        <p14:creationId xmlns:p14="http://schemas.microsoft.com/office/powerpoint/2010/main" val="377048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52400"/>
            <a:ext cx="7391400" cy="584775"/>
          </a:xfrm>
          <a:prstGeom prst="rect">
            <a:avLst/>
          </a:prstGeom>
          <a:solidFill>
            <a:schemeClr val="bg1"/>
          </a:solidFill>
        </p:spPr>
        <p:txBody>
          <a:bodyPr wrap="square" rtlCol="0">
            <a:spAutoFit/>
          </a:bodyPr>
          <a:lstStyle/>
          <a:p>
            <a:pPr algn="ctr"/>
            <a:r>
              <a:rPr lang="en-US" sz="3200" dirty="0">
                <a:solidFill>
                  <a:srgbClr val="FF0000"/>
                </a:solidFill>
              </a:rPr>
              <a:t>Shortened url: </a:t>
            </a:r>
            <a:r>
              <a:rPr lang="en-US" sz="3200" dirty="0">
                <a:solidFill>
                  <a:srgbClr val="FF0000"/>
                </a:solidFill>
                <a:hlinkClick r:id="rId2" action="ppaction://hlinkfile"/>
              </a:rPr>
              <a:t>go.usa.gov/</a:t>
            </a:r>
            <a:r>
              <a:rPr lang="en-US" sz="3200" dirty="0" err="1">
                <a:solidFill>
                  <a:srgbClr val="FF0000"/>
                </a:solidFill>
                <a:hlinkClick r:id="rId2" action="ppaction://hlinkfile"/>
              </a:rPr>
              <a:t>cddEz</a:t>
            </a:r>
            <a:r>
              <a:rPr lang="en-US" sz="3200" dirty="0">
                <a:solidFill>
                  <a:srgbClr val="FF0000"/>
                </a:solidFill>
                <a:hlinkClick r:id="rId2" action="ppaction://hlinkfile"/>
              </a:rPr>
              <a:t> </a:t>
            </a:r>
            <a:endParaRPr lang="en-US" sz="3200" dirty="0">
              <a:solidFill>
                <a:srgbClr val="FF0000"/>
              </a:solidFill>
            </a:endParaRPr>
          </a:p>
        </p:txBody>
      </p:sp>
      <p:sp>
        <p:nvSpPr>
          <p:cNvPr id="5" name="Rectangle 4"/>
          <p:cNvSpPr/>
          <p:nvPr/>
        </p:nvSpPr>
        <p:spPr>
          <a:xfrm>
            <a:off x="76199" y="5867400"/>
            <a:ext cx="8980859" cy="923330"/>
          </a:xfrm>
          <a:prstGeom prst="rect">
            <a:avLst/>
          </a:prstGeom>
        </p:spPr>
        <p:txBody>
          <a:bodyPr wrap="square">
            <a:spAutoFit/>
          </a:bodyPr>
          <a:lstStyle/>
          <a:p>
            <a:r>
              <a:rPr lang="en-US" dirty="0">
                <a:solidFill>
                  <a:srgbClr val="000000"/>
                </a:solidFill>
                <a:latin typeface="Verdana" panose="020B0604030504040204" pitchFamily="34" charset="0"/>
              </a:rPr>
              <a:t>"Frequent" means that flooding is likely to occur often under normal weather conditions. The chance of flooding is more than 50 percent in any year but is less than 50 percent in all months in any year.</a:t>
            </a:r>
            <a:endParaRPr lang="en-US" dirty="0"/>
          </a:p>
        </p:txBody>
      </p:sp>
      <p:pic>
        <p:nvPicPr>
          <p:cNvPr id="6" name="Picture 5"/>
          <p:cNvPicPr>
            <a:picLocks noChangeAspect="1"/>
          </p:cNvPicPr>
          <p:nvPr/>
        </p:nvPicPr>
        <p:blipFill rotWithShape="1">
          <a:blip r:embed="rId3"/>
          <a:srcRect l="4705" r="25966" b="25723"/>
          <a:stretch/>
        </p:blipFill>
        <p:spPr>
          <a:xfrm>
            <a:off x="76199" y="1066801"/>
            <a:ext cx="8980859" cy="4648200"/>
          </a:xfrm>
          <a:prstGeom prst="rect">
            <a:avLst/>
          </a:prstGeom>
        </p:spPr>
      </p:pic>
    </p:spTree>
    <p:extLst>
      <p:ext uri="{BB962C8B-B14F-4D97-AF65-F5344CB8AC3E}">
        <p14:creationId xmlns:p14="http://schemas.microsoft.com/office/powerpoint/2010/main" val="92132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660" y="685800"/>
            <a:ext cx="6477000" cy="954107"/>
          </a:xfrm>
          <a:prstGeom prst="rect">
            <a:avLst/>
          </a:prstGeom>
          <a:noFill/>
        </p:spPr>
        <p:txBody>
          <a:bodyPr wrap="square" rtlCol="0">
            <a:spAutoFit/>
          </a:bodyPr>
          <a:lstStyle/>
          <a:p>
            <a:pPr algn="ctr"/>
            <a:r>
              <a:rPr lang="en-US" sz="2800" u="sng" dirty="0"/>
              <a:t>Proposed Winter and Floodplain Manure &amp; Ag Waste Application Standards</a:t>
            </a:r>
          </a:p>
        </p:txBody>
      </p:sp>
      <p:sp>
        <p:nvSpPr>
          <p:cNvPr id="4" name="Rectangle 3"/>
          <p:cNvSpPr/>
          <p:nvPr/>
        </p:nvSpPr>
        <p:spPr>
          <a:xfrm>
            <a:off x="563880" y="5029200"/>
            <a:ext cx="3505200" cy="1477328"/>
          </a:xfrm>
          <a:prstGeom prst="rect">
            <a:avLst/>
          </a:prstGeom>
        </p:spPr>
        <p:txBody>
          <a:bodyPr wrap="square">
            <a:spAutoFit/>
          </a:bodyPr>
          <a:lstStyle/>
          <a:p>
            <a:r>
              <a:rPr lang="en-US" b="1" dirty="0"/>
              <a:t>Winter Spreading Ban</a:t>
            </a:r>
          </a:p>
          <a:p>
            <a:pPr marL="285750" indent="-285750">
              <a:buFont typeface="Wingdings" panose="05000000000000000000" pitchFamily="2" charset="2"/>
              <a:buChar char="Ø"/>
            </a:pPr>
            <a:r>
              <a:rPr lang="en-US" dirty="0"/>
              <a:t>Secretary may prohibit between </a:t>
            </a:r>
            <a:r>
              <a:rPr lang="en-US" b="1" dirty="0">
                <a:latin typeface="+mj-lt"/>
              </a:rPr>
              <a:t>12/1-12/15 and 4/1-4/30 </a:t>
            </a:r>
            <a:r>
              <a:rPr lang="en-US" dirty="0"/>
              <a:t>of any calendar year</a:t>
            </a:r>
          </a:p>
          <a:p>
            <a:pPr marL="285750" indent="-285750">
              <a:buFont typeface="Wingdings" panose="05000000000000000000" pitchFamily="2" charset="2"/>
              <a:buChar char="Ø"/>
            </a:pPr>
            <a:r>
              <a:rPr lang="en-US" dirty="0"/>
              <a:t>Emergency exemptions </a:t>
            </a:r>
          </a:p>
        </p:txBody>
      </p:sp>
      <p:pic>
        <p:nvPicPr>
          <p:cNvPr id="5" name="Picture 4" descr="http://mankatotimes.com/wp-content/uploads/2014/03/Donnell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660" y="1676400"/>
            <a:ext cx="3429000" cy="20231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00600" y="3733800"/>
            <a:ext cx="4114800" cy="146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a:t>Manure may not be spread within frequently floodable soils as defined by NRCS soils layer:</a:t>
            </a:r>
          </a:p>
          <a:p>
            <a:pPr marL="285750" indent="-285750" algn="ctr">
              <a:buFont typeface="Wingdings" panose="05000000000000000000" pitchFamily="2" charset="2"/>
              <a:buChar char="Ø"/>
            </a:pPr>
            <a:r>
              <a:rPr lang="en-US" b="1" dirty="0"/>
              <a:t>After October 16 or Before April 14</a:t>
            </a:r>
          </a:p>
        </p:txBody>
      </p:sp>
      <p:sp>
        <p:nvSpPr>
          <p:cNvPr id="2" name="Rectangle 1"/>
          <p:cNvSpPr/>
          <p:nvPr/>
        </p:nvSpPr>
        <p:spPr>
          <a:xfrm>
            <a:off x="4840283" y="5282231"/>
            <a:ext cx="4075117" cy="923330"/>
          </a:xfrm>
          <a:prstGeom prst="rect">
            <a:avLst/>
          </a:prstGeom>
        </p:spPr>
        <p:txBody>
          <a:bodyPr wrap="square">
            <a:spAutoFit/>
          </a:bodyPr>
          <a:lstStyle/>
          <a:p>
            <a:pPr marL="285750" indent="-285750">
              <a:buFont typeface="Wingdings" panose="05000000000000000000" pitchFamily="2" charset="2"/>
              <a:buChar char="Ø"/>
            </a:pPr>
            <a:r>
              <a:rPr lang="en-US" b="1" dirty="0"/>
              <a:t>Must injected or incorporate within 48 </a:t>
            </a:r>
            <a:r>
              <a:rPr lang="en-US" b="1" dirty="0" err="1"/>
              <a:t>hrs</a:t>
            </a:r>
            <a:r>
              <a:rPr lang="en-US" b="1" dirty="0"/>
              <a:t> </a:t>
            </a:r>
          </a:p>
          <a:p>
            <a:pPr marL="742950" lvl="1" indent="-285750">
              <a:buFont typeface="Wingdings" panose="05000000000000000000" pitchFamily="2" charset="2"/>
              <a:buChar char="Ø"/>
            </a:pPr>
            <a:r>
              <a:rPr lang="en-US" dirty="0"/>
              <a:t>Does not apply to no-till </a:t>
            </a:r>
          </a:p>
        </p:txBody>
      </p:sp>
      <p:sp>
        <p:nvSpPr>
          <p:cNvPr id="8" name="Rectangle 7"/>
          <p:cNvSpPr/>
          <p:nvPr/>
        </p:nvSpPr>
        <p:spPr>
          <a:xfrm>
            <a:off x="304800" y="3733800"/>
            <a:ext cx="4114800" cy="128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b="1" dirty="0"/>
              <a:t>No Manure or Waste application spread on all fields between</a:t>
            </a:r>
          </a:p>
          <a:p>
            <a:pPr algn="ctr"/>
            <a:r>
              <a:rPr lang="en-US" sz="2000" b="1" u="sng" dirty="0"/>
              <a:t>December 15 and April 1</a:t>
            </a:r>
          </a:p>
        </p:txBody>
      </p:sp>
      <p:sp>
        <p:nvSpPr>
          <p:cNvPr id="9" name="TextBox 8"/>
          <p:cNvSpPr txBox="1"/>
          <p:nvPr/>
        </p:nvSpPr>
        <p:spPr>
          <a:xfrm>
            <a:off x="4648200" y="56158"/>
            <a:ext cx="3429000" cy="523220"/>
          </a:xfrm>
          <a:prstGeom prst="rect">
            <a:avLst/>
          </a:prstGeom>
          <a:noFill/>
        </p:spPr>
        <p:txBody>
          <a:bodyPr wrap="square" rtlCol="0">
            <a:spAutoFit/>
          </a:bodyPr>
          <a:lstStyle/>
          <a:p>
            <a:pPr algn="ctr"/>
            <a:r>
              <a:rPr lang="en-US" sz="2800" dirty="0"/>
              <a:t>Section 6.05</a:t>
            </a:r>
          </a:p>
        </p:txBody>
      </p:sp>
      <p:sp>
        <p:nvSpPr>
          <p:cNvPr id="10" name="TextBox 9"/>
          <p:cNvSpPr txBox="1"/>
          <p:nvPr/>
        </p:nvSpPr>
        <p:spPr>
          <a:xfrm>
            <a:off x="304800" y="3426023"/>
            <a:ext cx="2531847" cy="307777"/>
          </a:xfrm>
          <a:prstGeom prst="rect">
            <a:avLst/>
          </a:prstGeom>
          <a:noFill/>
        </p:spPr>
        <p:txBody>
          <a:bodyPr wrap="none" rtlCol="0">
            <a:spAutoFit/>
          </a:bodyPr>
          <a:lstStyle/>
          <a:p>
            <a:pPr algn="ctr"/>
            <a:r>
              <a:rPr lang="en-US" sz="1400" dirty="0"/>
              <a:t>Winter Spreading Restrictions</a:t>
            </a:r>
          </a:p>
        </p:txBody>
      </p:sp>
      <p:sp>
        <p:nvSpPr>
          <p:cNvPr id="11" name="TextBox 10"/>
          <p:cNvSpPr txBox="1"/>
          <p:nvPr/>
        </p:nvSpPr>
        <p:spPr>
          <a:xfrm>
            <a:off x="6962698" y="3410785"/>
            <a:ext cx="1990802" cy="307777"/>
          </a:xfrm>
          <a:prstGeom prst="rect">
            <a:avLst/>
          </a:prstGeom>
          <a:noFill/>
        </p:spPr>
        <p:txBody>
          <a:bodyPr wrap="none" rtlCol="0">
            <a:spAutoFit/>
          </a:bodyPr>
          <a:lstStyle/>
          <a:p>
            <a:pPr algn="ctr"/>
            <a:r>
              <a:rPr lang="en-US" sz="1400" dirty="0"/>
              <a:t>Floodplain Restrictions</a:t>
            </a:r>
          </a:p>
        </p:txBody>
      </p:sp>
    </p:spTree>
    <p:extLst>
      <p:ext uri="{BB962C8B-B14F-4D97-AF65-F5344CB8AC3E}">
        <p14:creationId xmlns:p14="http://schemas.microsoft.com/office/powerpoint/2010/main" val="2972904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660" y="646093"/>
            <a:ext cx="6477000" cy="954107"/>
          </a:xfrm>
          <a:prstGeom prst="rect">
            <a:avLst/>
          </a:prstGeom>
          <a:noFill/>
        </p:spPr>
        <p:txBody>
          <a:bodyPr wrap="square" rtlCol="0">
            <a:spAutoFit/>
          </a:bodyPr>
          <a:lstStyle/>
          <a:p>
            <a:pPr algn="ctr"/>
            <a:r>
              <a:rPr lang="en-US" sz="2800" u="sng" dirty="0"/>
              <a:t>Winter Manure Spreading Restrictions &amp; Exemptions</a:t>
            </a:r>
          </a:p>
        </p:txBody>
      </p:sp>
      <p:pic>
        <p:nvPicPr>
          <p:cNvPr id="4" name="Picture 6" descr="http://cdn.bridgemi.com/wp-content/uploads/2014/01/0123.water-manure-photo.alexand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40907"/>
            <a:ext cx="4203740" cy="2802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0" y="2455306"/>
            <a:ext cx="2971800" cy="1430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chemeClr val="bg1"/>
                </a:solidFill>
                <a:latin typeface="Century Gothic" panose="020B0502020202020204" pitchFamily="34" charset="0"/>
              </a:rPr>
              <a:t>Seasonal winter spreading exemptions</a:t>
            </a:r>
          </a:p>
          <a:p>
            <a:pPr algn="ctr"/>
            <a:r>
              <a:rPr lang="en-US" dirty="0">
                <a:ln>
                  <a:solidFill>
                    <a:schemeClr val="bg1"/>
                  </a:solidFill>
                </a:ln>
                <a:solidFill>
                  <a:schemeClr val="bg1"/>
                </a:solidFill>
                <a:latin typeface="Century Gothic" panose="020B0502020202020204" pitchFamily="34" charset="0"/>
              </a:rPr>
              <a:t>including frequently flooded floodplain fields</a:t>
            </a:r>
          </a:p>
        </p:txBody>
      </p:sp>
      <p:sp>
        <p:nvSpPr>
          <p:cNvPr id="7" name="Rectangle 6"/>
          <p:cNvSpPr/>
          <p:nvPr/>
        </p:nvSpPr>
        <p:spPr>
          <a:xfrm>
            <a:off x="594360" y="4648200"/>
            <a:ext cx="7955280" cy="2031325"/>
          </a:xfrm>
          <a:prstGeom prst="rect">
            <a:avLst/>
          </a:prstGeom>
        </p:spPr>
        <p:txBody>
          <a:bodyPr wrap="square">
            <a:spAutoFit/>
          </a:bodyPr>
          <a:lstStyle/>
          <a:p>
            <a:pPr marL="285750" indent="-285750">
              <a:buFont typeface="Arial" panose="020B0604020202020204" pitchFamily="34" charset="0"/>
              <a:buChar char="•"/>
            </a:pPr>
            <a:r>
              <a:rPr lang="en-US" dirty="0"/>
              <a:t>RAPs revise and set new standards for winter manure and wastes spreading ban.</a:t>
            </a:r>
          </a:p>
          <a:p>
            <a:pPr marL="742950" lvl="1" indent="-285750">
              <a:buFont typeface="Wingdings" panose="05000000000000000000" pitchFamily="2" charset="2"/>
              <a:buChar char="Ø"/>
            </a:pPr>
            <a:r>
              <a:rPr lang="en-US" dirty="0"/>
              <a:t>Requirements for requests</a:t>
            </a:r>
          </a:p>
          <a:p>
            <a:pPr marL="742950" lvl="1" indent="-285750">
              <a:buFont typeface="Wingdings" panose="05000000000000000000" pitchFamily="2" charset="2"/>
              <a:buChar char="Ø"/>
            </a:pPr>
            <a:r>
              <a:rPr lang="en-US" dirty="0"/>
              <a:t>Standards for approvals</a:t>
            </a:r>
          </a:p>
          <a:p>
            <a:pPr marL="742950" lvl="1" indent="-285750">
              <a:buFont typeface="Wingdings" panose="05000000000000000000" pitchFamily="2" charset="2"/>
              <a:buChar char="Ø"/>
            </a:pPr>
            <a:r>
              <a:rPr lang="en-US" dirty="0"/>
              <a:t>Guidelines for manure application</a:t>
            </a:r>
          </a:p>
          <a:p>
            <a:pPr marL="742950" lvl="1" indent="-285750">
              <a:buFont typeface="Wingdings" panose="05000000000000000000" pitchFamily="2" charset="2"/>
              <a:buChar char="Ø"/>
            </a:pPr>
            <a:r>
              <a:rPr lang="en-US" dirty="0"/>
              <a:t>Includes options for exemptions from restrictions on frequently flooded fields</a:t>
            </a:r>
          </a:p>
        </p:txBody>
      </p:sp>
      <p:sp>
        <p:nvSpPr>
          <p:cNvPr id="8" name="TextBox 7"/>
          <p:cNvSpPr txBox="1"/>
          <p:nvPr/>
        </p:nvSpPr>
        <p:spPr>
          <a:xfrm>
            <a:off x="4648200" y="56158"/>
            <a:ext cx="3429000" cy="523220"/>
          </a:xfrm>
          <a:prstGeom prst="rect">
            <a:avLst/>
          </a:prstGeom>
          <a:noFill/>
        </p:spPr>
        <p:txBody>
          <a:bodyPr wrap="square" rtlCol="0">
            <a:spAutoFit/>
          </a:bodyPr>
          <a:lstStyle/>
          <a:p>
            <a:pPr algn="ctr"/>
            <a:r>
              <a:rPr lang="en-US" sz="2800" dirty="0"/>
              <a:t>Section 6.06</a:t>
            </a:r>
          </a:p>
        </p:txBody>
      </p:sp>
    </p:spTree>
    <p:extLst>
      <p:ext uri="{BB962C8B-B14F-4D97-AF65-F5344CB8AC3E}">
        <p14:creationId xmlns:p14="http://schemas.microsoft.com/office/powerpoint/2010/main" val="213268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6.05</a:t>
            </a:r>
          </a:p>
        </p:txBody>
      </p:sp>
      <p:sp>
        <p:nvSpPr>
          <p:cNvPr id="3" name="TextBox 2"/>
          <p:cNvSpPr txBox="1"/>
          <p:nvPr/>
        </p:nvSpPr>
        <p:spPr>
          <a:xfrm>
            <a:off x="1343660" y="835967"/>
            <a:ext cx="6477000" cy="523220"/>
          </a:xfrm>
          <a:prstGeom prst="rect">
            <a:avLst/>
          </a:prstGeom>
          <a:noFill/>
        </p:spPr>
        <p:txBody>
          <a:bodyPr wrap="square" rtlCol="0">
            <a:spAutoFit/>
          </a:bodyPr>
          <a:lstStyle/>
          <a:p>
            <a:pPr algn="ctr"/>
            <a:r>
              <a:rPr lang="en-US" sz="2800" u="sng" dirty="0"/>
              <a:t>Manure &amp; Waste Application Standards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82344"/>
            <a:ext cx="2743200" cy="609600"/>
          </a:xfrm>
          <a:prstGeom prst="rect">
            <a:avLst/>
          </a:prstGeom>
        </p:spPr>
      </p:pic>
      <p:pic>
        <p:nvPicPr>
          <p:cNvPr id="8" name="Picture 8" descr="http://2.bp.blogspot.com/-13hxuFeHWcw/TllqLsEwQbI/AAAAAAAACYI/rmHn4wsozUw/s1600/irene.1705.08271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566921"/>
            <a:ext cx="3416768" cy="3124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28749" y="2317344"/>
            <a:ext cx="3009900" cy="901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When Weather conditions conducive to runoff</a:t>
            </a:r>
          </a:p>
        </p:txBody>
      </p:sp>
      <p:sp>
        <p:nvSpPr>
          <p:cNvPr id="10" name="Rectangle 9"/>
          <p:cNvSpPr/>
          <p:nvPr/>
        </p:nvSpPr>
        <p:spPr>
          <a:xfrm>
            <a:off x="728034" y="4962788"/>
            <a:ext cx="7924800" cy="1200329"/>
          </a:xfrm>
          <a:prstGeom prst="rect">
            <a:avLst/>
          </a:prstGeom>
        </p:spPr>
        <p:txBody>
          <a:bodyPr wrap="square">
            <a:spAutoFit/>
          </a:bodyPr>
          <a:lstStyle/>
          <a:p>
            <a:r>
              <a:rPr lang="en-US" dirty="0"/>
              <a:t>Manure and other wastes shall not be spread when field conditions are conducive to flooding, runoff, ponding or other off site movement or can be reasonably anticipated to result in flooding, runoff, ponding or other off site movement</a:t>
            </a:r>
          </a:p>
        </p:txBody>
      </p:sp>
      <p:sp>
        <p:nvSpPr>
          <p:cNvPr id="11" name="Rectangle 10"/>
          <p:cNvSpPr/>
          <p:nvPr/>
        </p:nvSpPr>
        <p:spPr>
          <a:xfrm>
            <a:off x="765565" y="3381688"/>
            <a:ext cx="4114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No Manure Application on bedrock, frozen, saturated or snow covered ground (unless approved in advance)</a:t>
            </a:r>
          </a:p>
        </p:txBody>
      </p:sp>
    </p:spTree>
    <p:extLst>
      <p:ext uri="{BB962C8B-B14F-4D97-AF65-F5344CB8AC3E}">
        <p14:creationId xmlns:p14="http://schemas.microsoft.com/office/powerpoint/2010/main" val="3427535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710625"/>
            <a:ext cx="7924800" cy="523220"/>
          </a:xfrm>
          <a:prstGeom prst="rect">
            <a:avLst/>
          </a:prstGeom>
          <a:noFill/>
        </p:spPr>
        <p:txBody>
          <a:bodyPr wrap="square" rtlCol="0">
            <a:spAutoFit/>
          </a:bodyPr>
          <a:lstStyle/>
          <a:p>
            <a:pPr algn="ctr"/>
            <a:r>
              <a:rPr lang="en-US" sz="2800" u="sng" dirty="0"/>
              <a:t>Proposed Manure &amp; Waste Application Standards</a:t>
            </a:r>
          </a:p>
        </p:txBody>
      </p:sp>
      <p:pic>
        <p:nvPicPr>
          <p:cNvPr id="5" name="Picture 2" descr="http://www.extension.iastate.edu/pages/communications/epc/Fall04/images/applicat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057" y="2650036"/>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2133600"/>
            <a:ext cx="4114800" cy="1604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For 590 NMPs:</a:t>
            </a:r>
          </a:p>
          <a:p>
            <a:pPr algn="ctr"/>
            <a:r>
              <a:rPr lang="en-US" sz="2000" dirty="0">
                <a:ln>
                  <a:solidFill>
                    <a:schemeClr val="bg1"/>
                  </a:solidFill>
                </a:ln>
                <a:solidFill>
                  <a:schemeClr val="bg1"/>
                </a:solidFill>
                <a:latin typeface="Century Gothic" panose="020B0502020202020204" pitchFamily="34" charset="0"/>
              </a:rPr>
              <a:t>Required P Reduction Strategy when annual cropland, grass, </a:t>
            </a:r>
            <a:r>
              <a:rPr lang="en-US" sz="2000" dirty="0" err="1">
                <a:ln>
                  <a:solidFill>
                    <a:schemeClr val="bg1"/>
                  </a:solidFill>
                </a:ln>
                <a:solidFill>
                  <a:schemeClr val="bg1"/>
                </a:solidFill>
                <a:latin typeface="Century Gothic" panose="020B0502020202020204" pitchFamily="34" charset="0"/>
              </a:rPr>
              <a:t>hayland</a:t>
            </a:r>
            <a:r>
              <a:rPr lang="en-US" sz="2000" dirty="0">
                <a:ln>
                  <a:solidFill>
                    <a:schemeClr val="bg1"/>
                  </a:solidFill>
                </a:ln>
                <a:solidFill>
                  <a:schemeClr val="bg1"/>
                </a:solidFill>
                <a:latin typeface="Century Gothic" panose="020B0502020202020204" pitchFamily="34" charset="0"/>
              </a:rPr>
              <a:t> STP reaches &gt; 20 ppm Modified Morgan</a:t>
            </a:r>
          </a:p>
        </p:txBody>
      </p:sp>
      <p:sp>
        <p:nvSpPr>
          <p:cNvPr id="8" name="Rectangle 7"/>
          <p:cNvSpPr/>
          <p:nvPr/>
        </p:nvSpPr>
        <p:spPr>
          <a:xfrm>
            <a:off x="457200" y="4078786"/>
            <a:ext cx="4114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No Manure Application on annual, vegetable small grain </a:t>
            </a:r>
            <a:r>
              <a:rPr lang="en-US" sz="2000" b="1" dirty="0">
                <a:ln>
                  <a:solidFill>
                    <a:schemeClr val="bg1"/>
                  </a:solidFill>
                </a:ln>
                <a:solidFill>
                  <a:schemeClr val="bg1"/>
                </a:solidFill>
                <a:latin typeface="Century Gothic" panose="020B0502020202020204" pitchFamily="34" charset="0"/>
              </a:rPr>
              <a:t>cropland </a:t>
            </a:r>
            <a:r>
              <a:rPr lang="en-US" sz="2000" dirty="0">
                <a:ln>
                  <a:solidFill>
                    <a:schemeClr val="bg1"/>
                  </a:solidFill>
                </a:ln>
                <a:solidFill>
                  <a:schemeClr val="bg1"/>
                </a:solidFill>
                <a:latin typeface="Century Gothic" panose="020B0502020202020204" pitchFamily="34" charset="0"/>
              </a:rPr>
              <a:t>w/ slopes &gt; 10% w/o 100’ grass buffer &amp; manure setback</a:t>
            </a:r>
          </a:p>
        </p:txBody>
      </p:sp>
      <p:sp>
        <p:nvSpPr>
          <p:cNvPr id="10" name="TextBox 9"/>
          <p:cNvSpPr txBox="1"/>
          <p:nvPr/>
        </p:nvSpPr>
        <p:spPr>
          <a:xfrm>
            <a:off x="4648200" y="56158"/>
            <a:ext cx="3657600" cy="523220"/>
          </a:xfrm>
          <a:prstGeom prst="rect">
            <a:avLst/>
          </a:prstGeom>
          <a:noFill/>
        </p:spPr>
        <p:txBody>
          <a:bodyPr wrap="square" rtlCol="0">
            <a:spAutoFit/>
          </a:bodyPr>
          <a:lstStyle/>
          <a:p>
            <a:pPr algn="ctr"/>
            <a:r>
              <a:rPr lang="en-US" sz="2800" dirty="0"/>
              <a:t>Section 6.03 &amp; 6.05(f)</a:t>
            </a:r>
          </a:p>
        </p:txBody>
      </p:sp>
    </p:spTree>
    <p:extLst>
      <p:ext uri="{BB962C8B-B14F-4D97-AF65-F5344CB8AC3E}">
        <p14:creationId xmlns:p14="http://schemas.microsoft.com/office/powerpoint/2010/main" val="163836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6.07</a:t>
            </a:r>
          </a:p>
        </p:txBody>
      </p:sp>
      <p:sp>
        <p:nvSpPr>
          <p:cNvPr id="3" name="TextBox 2"/>
          <p:cNvSpPr txBox="1"/>
          <p:nvPr/>
        </p:nvSpPr>
        <p:spPr>
          <a:xfrm>
            <a:off x="1343660" y="721667"/>
            <a:ext cx="6477000" cy="523220"/>
          </a:xfrm>
          <a:prstGeom prst="rect">
            <a:avLst/>
          </a:prstGeom>
          <a:noFill/>
        </p:spPr>
        <p:txBody>
          <a:bodyPr wrap="square" rtlCol="0">
            <a:spAutoFit/>
          </a:bodyPr>
          <a:lstStyle/>
          <a:p>
            <a:pPr algn="ctr"/>
            <a:r>
              <a:rPr lang="en-US" sz="2800" u="sng" dirty="0"/>
              <a:t>Vegetated Buffer Zones &amp; Setbacks</a:t>
            </a:r>
          </a:p>
        </p:txBody>
      </p:sp>
      <p:sp>
        <p:nvSpPr>
          <p:cNvPr id="5" name="Rectangle 4"/>
          <p:cNvSpPr/>
          <p:nvPr/>
        </p:nvSpPr>
        <p:spPr>
          <a:xfrm>
            <a:off x="610528" y="3192482"/>
            <a:ext cx="8075344" cy="3970318"/>
          </a:xfrm>
          <a:prstGeom prst="rect">
            <a:avLst/>
          </a:prstGeom>
        </p:spPr>
        <p:txBody>
          <a:bodyPr wrap="square">
            <a:spAutoFit/>
          </a:bodyPr>
          <a:lstStyle/>
          <a:p>
            <a:r>
              <a:rPr lang="en-US" b="1" dirty="0"/>
              <a:t>Buffer Zone Requirements</a:t>
            </a:r>
          </a:p>
          <a:p>
            <a:pPr marL="285750" indent="-285750">
              <a:buFont typeface="Wingdings" panose="05000000000000000000" pitchFamily="2" charset="2"/>
              <a:buChar char="Ø"/>
            </a:pPr>
            <a:r>
              <a:rPr lang="en-US" dirty="0"/>
              <a:t>Surface Water shall be buffered 25’</a:t>
            </a:r>
          </a:p>
          <a:p>
            <a:pPr marL="285750" indent="-285750">
              <a:buFont typeface="Wingdings" panose="05000000000000000000" pitchFamily="2" charset="2"/>
              <a:buChar char="Ø"/>
            </a:pPr>
            <a:r>
              <a:rPr lang="en-US" dirty="0"/>
              <a:t>Ditches shall be buffered 10’</a:t>
            </a:r>
          </a:p>
          <a:p>
            <a:pPr marL="285750" indent="-285750">
              <a:buFont typeface="Wingdings" panose="05000000000000000000" pitchFamily="2" charset="2"/>
              <a:buChar char="Ø"/>
            </a:pPr>
            <a:r>
              <a:rPr lang="en-US" dirty="0"/>
              <a:t>Surface inlets or open drains shall be buffered from croplands by 25 feet of perennial vegetation</a:t>
            </a:r>
          </a:p>
          <a:p>
            <a:pPr marL="285750" indent="-285750">
              <a:buFont typeface="Wingdings" panose="05000000000000000000" pitchFamily="2" charset="2"/>
              <a:buChar char="Ø"/>
            </a:pPr>
            <a:r>
              <a:rPr lang="en-US" dirty="0"/>
              <a:t>Harvesting of Vegetated Buffer is Allowed</a:t>
            </a:r>
          </a:p>
          <a:p>
            <a:pPr marL="285750" indent="-285750">
              <a:buFont typeface="Wingdings" panose="05000000000000000000" pitchFamily="2" charset="2"/>
              <a:buChar char="Ø"/>
            </a:pPr>
            <a:r>
              <a:rPr lang="en-US" dirty="0"/>
              <a:t>No spreading manure or wastes in the vegetated buffers</a:t>
            </a:r>
          </a:p>
          <a:p>
            <a:pPr marL="285750" indent="-285750">
              <a:buFont typeface="Wingdings" panose="05000000000000000000" pitchFamily="2" charset="2"/>
              <a:buChar char="Ø"/>
            </a:pPr>
            <a:r>
              <a:rPr lang="en-US" dirty="0"/>
              <a:t>Fertilizer and compost may be used per NMP to  establish or maintain buffer</a:t>
            </a:r>
          </a:p>
          <a:p>
            <a:pPr marL="285750" indent="-285750">
              <a:buFont typeface="Wingdings" panose="05000000000000000000" pitchFamily="2" charset="2"/>
              <a:buChar char="Ø"/>
            </a:pPr>
            <a:r>
              <a:rPr lang="en-US" dirty="0"/>
              <a:t>No Tillage Allowed in Buffer except for establishment or Maintenance</a:t>
            </a:r>
          </a:p>
          <a:p>
            <a:endParaRPr lang="en-US" dirty="0"/>
          </a:p>
          <a:p>
            <a:r>
              <a:rPr lang="en-US" b="1" dirty="0"/>
              <a:t>Site Specific Variances</a:t>
            </a:r>
          </a:p>
          <a:p>
            <a:pPr marL="285750" indent="-285750">
              <a:buFont typeface="Wingdings" panose="05000000000000000000" pitchFamily="2" charset="2"/>
              <a:buChar char="Ø"/>
            </a:pPr>
            <a:r>
              <a:rPr lang="en-US" dirty="0"/>
              <a:t>Variances for vegetated buffers may be considered based on a site specific characteristics</a:t>
            </a:r>
          </a:p>
          <a:p>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2160" y="1236364"/>
            <a:ext cx="388434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67829"/>
            <a:ext cx="2743200" cy="609600"/>
          </a:xfrm>
          <a:prstGeom prst="rect">
            <a:avLst/>
          </a:prstGeom>
        </p:spPr>
      </p:pic>
      <p:sp>
        <p:nvSpPr>
          <p:cNvPr id="11" name="Rectangle 10"/>
          <p:cNvSpPr/>
          <p:nvPr/>
        </p:nvSpPr>
        <p:spPr>
          <a:xfrm>
            <a:off x="914400" y="2047626"/>
            <a:ext cx="28956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chemeClr val="bg1"/>
                </a:solidFill>
                <a:latin typeface="Century Gothic" panose="020B0502020202020204" pitchFamily="34" charset="0"/>
              </a:rPr>
              <a:t>Increased buffers and manure setbacks</a:t>
            </a:r>
          </a:p>
          <a:p>
            <a:pPr algn="ctr"/>
            <a:r>
              <a:rPr lang="en-US" dirty="0">
                <a:ln>
                  <a:solidFill>
                    <a:schemeClr val="bg1"/>
                  </a:solidFill>
                </a:ln>
                <a:solidFill>
                  <a:schemeClr val="bg1"/>
                </a:solidFill>
                <a:latin typeface="Century Gothic" panose="020B0502020202020204" pitchFamily="34" charset="0"/>
              </a:rPr>
              <a:t>(25’ surface water and 10’ ditches)</a:t>
            </a:r>
          </a:p>
        </p:txBody>
      </p:sp>
    </p:spTree>
    <p:extLst>
      <p:ext uri="{BB962C8B-B14F-4D97-AF65-F5344CB8AC3E}">
        <p14:creationId xmlns:p14="http://schemas.microsoft.com/office/powerpoint/2010/main" val="1318922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8200" y="56158"/>
            <a:ext cx="3429000" cy="523220"/>
          </a:xfrm>
          <a:prstGeom prst="rect">
            <a:avLst/>
          </a:prstGeom>
          <a:noFill/>
        </p:spPr>
        <p:txBody>
          <a:bodyPr wrap="square" rtlCol="0">
            <a:spAutoFit/>
          </a:bodyPr>
          <a:lstStyle/>
          <a:p>
            <a:pPr algn="ctr"/>
            <a:r>
              <a:rPr lang="en-US" sz="2800" dirty="0"/>
              <a:t>Section 6.08</a:t>
            </a:r>
          </a:p>
        </p:txBody>
      </p:sp>
      <p:sp>
        <p:nvSpPr>
          <p:cNvPr id="4" name="TextBox 3"/>
          <p:cNvSpPr txBox="1"/>
          <p:nvPr/>
        </p:nvSpPr>
        <p:spPr>
          <a:xfrm>
            <a:off x="533400" y="762000"/>
            <a:ext cx="8077200" cy="523220"/>
          </a:xfrm>
          <a:prstGeom prst="rect">
            <a:avLst/>
          </a:prstGeom>
          <a:noFill/>
        </p:spPr>
        <p:txBody>
          <a:bodyPr wrap="square" rtlCol="0">
            <a:spAutoFit/>
          </a:bodyPr>
          <a:lstStyle/>
          <a:p>
            <a:pPr algn="ctr"/>
            <a:r>
              <a:rPr lang="en-US" sz="2800" u="sng" dirty="0"/>
              <a:t>Animal Mortality Management &amp; Composting</a:t>
            </a:r>
          </a:p>
        </p:txBody>
      </p:sp>
      <p:pic>
        <p:nvPicPr>
          <p:cNvPr id="5" name="Picture 19" descr="http://www.aaanimalcontrol.com/blog/deadco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241" y="1424731"/>
            <a:ext cx="3281959" cy="2461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14400" y="4038600"/>
            <a:ext cx="7162800" cy="2031325"/>
          </a:xfrm>
          <a:prstGeom prst="rect">
            <a:avLst/>
          </a:prstGeom>
        </p:spPr>
        <p:txBody>
          <a:bodyPr wrap="square">
            <a:spAutoFit/>
          </a:bodyPr>
          <a:lstStyle/>
          <a:p>
            <a:r>
              <a:rPr lang="en-US" dirty="0"/>
              <a:t>Animal mortalities being disposed of on the farm within 48 hours according to the following standards: </a:t>
            </a:r>
          </a:p>
          <a:p>
            <a:pPr marL="742950" lvl="1" indent="-285750">
              <a:buFontTx/>
              <a:buChar char="-"/>
            </a:pPr>
            <a:r>
              <a:rPr lang="en-US" dirty="0"/>
              <a:t>Compost</a:t>
            </a:r>
          </a:p>
          <a:p>
            <a:pPr marL="742950" lvl="1" indent="-285750">
              <a:buFontTx/>
              <a:buChar char="-"/>
            </a:pPr>
            <a:r>
              <a:rPr lang="en-US" dirty="0"/>
              <a:t>Burial</a:t>
            </a:r>
          </a:p>
          <a:p>
            <a:pPr marL="742950" lvl="1" indent="-285750">
              <a:buFontTx/>
              <a:buChar char="-"/>
            </a:pPr>
            <a:r>
              <a:rPr lang="en-US" dirty="0"/>
              <a:t>Render</a:t>
            </a:r>
          </a:p>
          <a:p>
            <a:endParaRPr lang="en-US" dirty="0"/>
          </a:p>
          <a:p>
            <a:r>
              <a:rPr lang="en-US" b="1" dirty="0"/>
              <a:t>On-Farm Composting of Imported Food Processing Residuals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424731"/>
            <a:ext cx="2743200" cy="609600"/>
          </a:xfrm>
          <a:prstGeom prst="rect">
            <a:avLst/>
          </a:prstGeom>
        </p:spPr>
      </p:pic>
      <p:sp>
        <p:nvSpPr>
          <p:cNvPr id="8" name="Rectangle 7"/>
          <p:cNvSpPr/>
          <p:nvPr/>
        </p:nvSpPr>
        <p:spPr>
          <a:xfrm>
            <a:off x="1238250" y="2106066"/>
            <a:ext cx="28575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Mortalities must be disposed in 48 hours</a:t>
            </a:r>
          </a:p>
        </p:txBody>
      </p:sp>
    </p:spTree>
    <p:extLst>
      <p:ext uri="{BB962C8B-B14F-4D97-AF65-F5344CB8AC3E}">
        <p14:creationId xmlns:p14="http://schemas.microsoft.com/office/powerpoint/2010/main" val="1789789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763810"/>
            <a:ext cx="8077200" cy="892552"/>
          </a:xfrm>
          <a:prstGeom prst="rect">
            <a:avLst/>
          </a:prstGeom>
          <a:noFill/>
        </p:spPr>
        <p:txBody>
          <a:bodyPr wrap="square" rtlCol="0">
            <a:spAutoFit/>
          </a:bodyPr>
          <a:lstStyle/>
          <a:p>
            <a:pPr algn="ctr"/>
            <a:r>
              <a:rPr lang="en-US" sz="2800" u="sng" dirty="0"/>
              <a:t>Proposed Livestock Exclusion Standards</a:t>
            </a:r>
          </a:p>
          <a:p>
            <a:pPr algn="ctr"/>
            <a:endParaRPr lang="en-US" sz="2400" u="sng"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540" y="1264165"/>
            <a:ext cx="3719366" cy="278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6560" y="3698289"/>
            <a:ext cx="4155440" cy="2862322"/>
          </a:xfrm>
          <a:prstGeom prst="rect">
            <a:avLst/>
          </a:prstGeom>
        </p:spPr>
        <p:txBody>
          <a:bodyPr wrap="square">
            <a:spAutoFit/>
          </a:bodyPr>
          <a:lstStyle/>
          <a:p>
            <a:r>
              <a:rPr lang="en-US" b="1" dirty="0"/>
              <a:t>Production Area &amp; Immediately Adjacent areas</a:t>
            </a:r>
          </a:p>
          <a:p>
            <a:pPr marL="285750" indent="-285750">
              <a:buFont typeface="Arial" panose="020B0604020202020204" pitchFamily="34" charset="0"/>
              <a:buChar char="•"/>
            </a:pPr>
            <a:r>
              <a:rPr lang="en-US" dirty="0"/>
              <a:t>No Access to Surface Water except:</a:t>
            </a:r>
          </a:p>
          <a:p>
            <a:pPr marL="742950" lvl="1" indent="-285750">
              <a:buFont typeface="Wingdings" panose="05000000000000000000" pitchFamily="2" charset="2"/>
              <a:buChar char="Ø"/>
            </a:pPr>
            <a:r>
              <a:rPr lang="en-US" dirty="0"/>
              <a:t>At defined crossing</a:t>
            </a:r>
          </a:p>
          <a:p>
            <a:pPr marL="742950" lvl="1" indent="-285750">
              <a:buFont typeface="Wingdings" panose="05000000000000000000" pitchFamily="2" charset="2"/>
              <a:buChar char="Ø"/>
            </a:pPr>
            <a:r>
              <a:rPr lang="en-US" dirty="0"/>
              <a:t>Where prescribed rotational grazing plan exists (3” residual)</a:t>
            </a:r>
          </a:p>
          <a:p>
            <a:pPr marL="742950" lvl="1" indent="-285750">
              <a:buFont typeface="Wingdings" panose="05000000000000000000" pitchFamily="2" charset="2"/>
              <a:buChar char="Ø"/>
            </a:pPr>
            <a:r>
              <a:rPr lang="en-US" dirty="0"/>
              <a:t>In areas approved by Secretary</a:t>
            </a:r>
          </a:p>
          <a:p>
            <a:pPr marL="742950" lvl="1" indent="-285750">
              <a:buFont typeface="Wingdings" panose="05000000000000000000" pitchFamily="2" charset="2"/>
              <a:buChar char="Ø"/>
            </a:pPr>
            <a:r>
              <a:rPr lang="en-US" dirty="0"/>
              <a:t>Adequate vegetative cover shall be maintained to protect</a:t>
            </a:r>
          </a:p>
          <a:p>
            <a:pPr lvl="1"/>
            <a:r>
              <a:rPr lang="en-US" dirty="0"/>
              <a:t>     banks of surface water</a:t>
            </a:r>
          </a:p>
        </p:txBody>
      </p:sp>
      <p:sp>
        <p:nvSpPr>
          <p:cNvPr id="7" name="Rectangle 6"/>
          <p:cNvSpPr/>
          <p:nvPr/>
        </p:nvSpPr>
        <p:spPr>
          <a:xfrm>
            <a:off x="4688840" y="4015589"/>
            <a:ext cx="3921760" cy="2585323"/>
          </a:xfrm>
          <a:prstGeom prst="rect">
            <a:avLst/>
          </a:prstGeom>
        </p:spPr>
        <p:txBody>
          <a:bodyPr wrap="square">
            <a:spAutoFit/>
          </a:bodyPr>
          <a:lstStyle/>
          <a:p>
            <a:r>
              <a:rPr lang="en-US" b="1" dirty="0"/>
              <a:t>Outside Production Area (Pasture)</a:t>
            </a:r>
            <a:endParaRPr lang="en-US" dirty="0"/>
          </a:p>
          <a:p>
            <a:r>
              <a:rPr lang="en-US" dirty="0"/>
              <a:t>Livestock shall not have access to surface water outside of production area that:</a:t>
            </a:r>
          </a:p>
          <a:p>
            <a:pPr marL="285750" indent="-285750">
              <a:buFont typeface="Wingdings" panose="05000000000000000000" pitchFamily="2" charset="2"/>
              <a:buChar char="Ø"/>
            </a:pPr>
            <a:r>
              <a:rPr lang="en-US" dirty="0"/>
              <a:t>Have unstable banks of surface water </a:t>
            </a:r>
          </a:p>
          <a:p>
            <a:pPr marL="285750" indent="-285750">
              <a:buFont typeface="Wingdings" panose="05000000000000000000" pitchFamily="2" charset="2"/>
              <a:buChar char="Ø"/>
            </a:pPr>
            <a:r>
              <a:rPr lang="en-US" dirty="0"/>
              <a:t>Areas designated by Secretary where actual or potential threat exists</a:t>
            </a:r>
          </a:p>
        </p:txBody>
      </p:sp>
      <p:sp>
        <p:nvSpPr>
          <p:cNvPr id="8" name="Rectangle 7"/>
          <p:cNvSpPr/>
          <p:nvPr/>
        </p:nvSpPr>
        <p:spPr>
          <a:xfrm>
            <a:off x="657457" y="2045497"/>
            <a:ext cx="3673646" cy="1480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chemeClr val="bg1"/>
                </a:solidFill>
                <a:latin typeface="Century Gothic" panose="020B0502020202020204" pitchFamily="34" charset="0"/>
              </a:rPr>
              <a:t>Establish standards for livestock exclusion from waters.</a:t>
            </a:r>
          </a:p>
          <a:p>
            <a:pPr algn="ctr"/>
            <a:r>
              <a:rPr lang="en-US" dirty="0">
                <a:ln>
                  <a:solidFill>
                    <a:schemeClr val="bg1"/>
                  </a:solidFill>
                </a:ln>
                <a:solidFill>
                  <a:schemeClr val="bg1"/>
                </a:solidFill>
                <a:latin typeface="Century Gothic" panose="020B0502020202020204" pitchFamily="34" charset="0"/>
              </a:rPr>
              <a:t>Production &amp; Pasture Areas</a:t>
            </a:r>
            <a:br>
              <a:rPr lang="en-US" dirty="0">
                <a:ln>
                  <a:solidFill>
                    <a:schemeClr val="bg1"/>
                  </a:solidFill>
                </a:ln>
                <a:solidFill>
                  <a:schemeClr val="bg1"/>
                </a:solidFill>
                <a:latin typeface="Century Gothic" panose="020B0502020202020204" pitchFamily="34" charset="0"/>
              </a:rPr>
            </a:br>
            <a:r>
              <a:rPr lang="en-US" dirty="0">
                <a:ln>
                  <a:solidFill>
                    <a:schemeClr val="bg1"/>
                  </a:solidFill>
                </a:ln>
                <a:solidFill>
                  <a:schemeClr val="bg1"/>
                </a:solidFill>
                <a:latin typeface="Century Gothic" panose="020B0502020202020204" pitchFamily="34" charset="0"/>
              </a:rPr>
              <a:t> (3” minimum growth in buffer zones—25’/10’)</a:t>
            </a:r>
          </a:p>
        </p:txBody>
      </p:sp>
      <p:sp>
        <p:nvSpPr>
          <p:cNvPr id="9" name="TextBox 8"/>
          <p:cNvSpPr txBox="1"/>
          <p:nvPr/>
        </p:nvSpPr>
        <p:spPr>
          <a:xfrm>
            <a:off x="4648200" y="56158"/>
            <a:ext cx="3429000" cy="523220"/>
          </a:xfrm>
          <a:prstGeom prst="rect">
            <a:avLst/>
          </a:prstGeom>
          <a:noFill/>
        </p:spPr>
        <p:txBody>
          <a:bodyPr wrap="square" rtlCol="0">
            <a:spAutoFit/>
          </a:bodyPr>
          <a:lstStyle/>
          <a:p>
            <a:pPr algn="ctr"/>
            <a:r>
              <a:rPr lang="en-US" sz="2800" dirty="0"/>
              <a:t>Section 7</a:t>
            </a:r>
          </a:p>
        </p:txBody>
      </p:sp>
    </p:spTree>
    <p:extLst>
      <p:ext uri="{BB962C8B-B14F-4D97-AF65-F5344CB8AC3E}">
        <p14:creationId xmlns:p14="http://schemas.microsoft.com/office/powerpoint/2010/main" val="287504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41" y="0"/>
            <a:ext cx="8872917" cy="6858000"/>
          </a:xfrm>
          <a:prstGeom prst="rect">
            <a:avLst/>
          </a:prstGeom>
        </p:spPr>
      </p:pic>
    </p:spTree>
    <p:extLst>
      <p:ext uri="{BB962C8B-B14F-4D97-AF65-F5344CB8AC3E}">
        <p14:creationId xmlns:p14="http://schemas.microsoft.com/office/powerpoint/2010/main" val="2120347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1308"/>
            <a:ext cx="9144000" cy="7040616"/>
          </a:xfrm>
          <a:prstGeom prst="rect">
            <a:avLst/>
          </a:prstGeom>
        </p:spPr>
      </p:pic>
      <p:sp>
        <p:nvSpPr>
          <p:cNvPr id="5" name="TextBox 4"/>
          <p:cNvSpPr txBox="1"/>
          <p:nvPr/>
        </p:nvSpPr>
        <p:spPr>
          <a:xfrm>
            <a:off x="1350236" y="640934"/>
            <a:ext cx="6443529" cy="1200329"/>
          </a:xfrm>
          <a:prstGeom prst="rect">
            <a:avLst/>
          </a:prstGeom>
          <a:solidFill>
            <a:schemeClr val="bg1"/>
          </a:solidFill>
        </p:spPr>
        <p:txBody>
          <a:bodyPr wrap="square" rtlCol="0">
            <a:spAutoFit/>
          </a:bodyPr>
          <a:lstStyle/>
          <a:p>
            <a:pPr algn="ctr"/>
            <a:r>
              <a:rPr lang="en-US" dirty="0">
                <a:latin typeface="Constantia" panose="02030602050306030303" pitchFamily="18" charset="0"/>
              </a:rPr>
              <a:t>This presentation provides one example of where fencing to keep livestock out of surface water would be required on a farm.</a:t>
            </a:r>
          </a:p>
          <a:p>
            <a:pPr algn="ctr"/>
            <a:endParaRPr lang="en-US" dirty="0">
              <a:latin typeface="Constantia" panose="02030602050306030303" pitchFamily="18" charset="0"/>
            </a:endParaRPr>
          </a:p>
          <a:p>
            <a:pPr algn="ctr"/>
            <a:r>
              <a:rPr lang="en-US" dirty="0">
                <a:latin typeface="Constantia" panose="02030602050306030303" pitchFamily="18" charset="0"/>
              </a:rPr>
              <a:t>First, it is important to define where is the “Production Area”</a:t>
            </a:r>
          </a:p>
        </p:txBody>
      </p:sp>
      <p:pic>
        <p:nvPicPr>
          <p:cNvPr id="7"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2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93"/>
            <a:ext cx="9144000" cy="6973186"/>
          </a:xfrm>
          <a:prstGeom prst="rect">
            <a:avLst/>
          </a:prstGeom>
        </p:spPr>
      </p:pic>
      <p:sp>
        <p:nvSpPr>
          <p:cNvPr id="3" name="TextBox 2"/>
          <p:cNvSpPr txBox="1"/>
          <p:nvPr/>
        </p:nvSpPr>
        <p:spPr>
          <a:xfrm>
            <a:off x="1709159" y="640934"/>
            <a:ext cx="5725682" cy="923330"/>
          </a:xfrm>
          <a:prstGeom prst="rect">
            <a:avLst/>
          </a:prstGeom>
          <a:solidFill>
            <a:schemeClr val="bg1"/>
          </a:solidFill>
        </p:spPr>
        <p:txBody>
          <a:bodyPr wrap="square" rtlCol="0">
            <a:spAutoFit/>
          </a:bodyPr>
          <a:lstStyle/>
          <a:p>
            <a:pPr algn="ctr"/>
            <a:r>
              <a:rPr lang="en-US" dirty="0">
                <a:latin typeface="Constantia" panose="02030602050306030303" pitchFamily="18" charset="0"/>
              </a:rPr>
              <a:t>This farm has a barnyard which allows livestock access to a stream which flows adjacent to the main barn.  This is one major component of a Production Area</a:t>
            </a:r>
          </a:p>
        </p:txBody>
      </p:sp>
      <p:pic>
        <p:nvPicPr>
          <p:cNvPr id="5"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38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644"/>
            <a:ext cx="9144000" cy="7011289"/>
          </a:xfrm>
          <a:prstGeom prst="rect">
            <a:avLst/>
          </a:prstGeom>
        </p:spPr>
      </p:pic>
      <p:sp>
        <p:nvSpPr>
          <p:cNvPr id="3" name="TextBox 2"/>
          <p:cNvSpPr txBox="1"/>
          <p:nvPr/>
        </p:nvSpPr>
        <p:spPr>
          <a:xfrm>
            <a:off x="1709159" y="640934"/>
            <a:ext cx="5725682" cy="646331"/>
          </a:xfrm>
          <a:prstGeom prst="rect">
            <a:avLst/>
          </a:prstGeom>
          <a:solidFill>
            <a:schemeClr val="bg1"/>
          </a:solidFill>
        </p:spPr>
        <p:txBody>
          <a:bodyPr wrap="square" rtlCol="0">
            <a:spAutoFit/>
          </a:bodyPr>
          <a:lstStyle/>
          <a:p>
            <a:pPr algn="ctr"/>
            <a:r>
              <a:rPr lang="en-US" dirty="0">
                <a:latin typeface="Constantia" panose="02030602050306030303" pitchFamily="18" charset="0"/>
              </a:rPr>
              <a:t>Also included in the production area are the farm roadways.</a:t>
            </a:r>
          </a:p>
        </p:txBody>
      </p:sp>
      <p:pic>
        <p:nvPicPr>
          <p:cNvPr id="5"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76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758"/>
            <a:ext cx="9144000" cy="6993516"/>
          </a:xfrm>
          <a:prstGeom prst="rect">
            <a:avLst/>
          </a:prstGeom>
        </p:spPr>
      </p:pic>
      <p:sp>
        <p:nvSpPr>
          <p:cNvPr id="3" name="TextBox 2"/>
          <p:cNvSpPr txBox="1"/>
          <p:nvPr/>
        </p:nvSpPr>
        <p:spPr>
          <a:xfrm>
            <a:off x="1709159" y="640934"/>
            <a:ext cx="5725682" cy="646331"/>
          </a:xfrm>
          <a:prstGeom prst="rect">
            <a:avLst/>
          </a:prstGeom>
          <a:solidFill>
            <a:schemeClr val="bg1"/>
          </a:solidFill>
        </p:spPr>
        <p:txBody>
          <a:bodyPr wrap="square" rtlCol="0">
            <a:spAutoFit/>
          </a:bodyPr>
          <a:lstStyle/>
          <a:p>
            <a:pPr algn="ctr"/>
            <a:r>
              <a:rPr lang="en-US" dirty="0">
                <a:latin typeface="Constantia" panose="02030602050306030303" pitchFamily="18" charset="0"/>
              </a:rPr>
              <a:t>All these areas together make up the “Production Area” which is highlighted below.</a:t>
            </a:r>
          </a:p>
        </p:txBody>
      </p:sp>
      <p:pic>
        <p:nvPicPr>
          <p:cNvPr id="5"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618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530"/>
            <a:ext cx="9144000" cy="7029061"/>
          </a:xfrm>
          <a:prstGeom prst="rect">
            <a:avLst/>
          </a:prstGeom>
        </p:spPr>
      </p:pic>
      <p:sp>
        <p:nvSpPr>
          <p:cNvPr id="3" name="TextBox 2"/>
          <p:cNvSpPr txBox="1"/>
          <p:nvPr/>
        </p:nvSpPr>
        <p:spPr>
          <a:xfrm>
            <a:off x="1709159" y="640934"/>
            <a:ext cx="5725682" cy="923330"/>
          </a:xfrm>
          <a:prstGeom prst="rect">
            <a:avLst/>
          </a:prstGeom>
          <a:solidFill>
            <a:schemeClr val="bg1"/>
          </a:solidFill>
        </p:spPr>
        <p:txBody>
          <a:bodyPr wrap="square" rtlCol="0">
            <a:spAutoFit/>
          </a:bodyPr>
          <a:lstStyle/>
          <a:p>
            <a:pPr algn="ctr"/>
            <a:r>
              <a:rPr lang="en-US" dirty="0">
                <a:latin typeface="Constantia" panose="02030602050306030303" pitchFamily="18" charset="0"/>
              </a:rPr>
              <a:t>Highlighting the existing fencing on the farm, we see that livestock currently have access to surface water on two stretches of river:</a:t>
            </a:r>
          </a:p>
        </p:txBody>
      </p:sp>
      <p:sp>
        <p:nvSpPr>
          <p:cNvPr id="4" name="Rectangular Callout 3"/>
          <p:cNvSpPr/>
          <p:nvPr/>
        </p:nvSpPr>
        <p:spPr>
          <a:xfrm>
            <a:off x="316195" y="1059679"/>
            <a:ext cx="1392964" cy="914399"/>
          </a:xfrm>
          <a:prstGeom prst="wedgeRectCallout">
            <a:avLst>
              <a:gd name="adj1" fmla="val 47282"/>
              <a:gd name="adj2" fmla="val 238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nstantia" panose="02030602050306030303" pitchFamily="18" charset="0"/>
              </a:rPr>
              <a:t>Year-Round Livestock Access</a:t>
            </a:r>
          </a:p>
        </p:txBody>
      </p:sp>
      <p:sp>
        <p:nvSpPr>
          <p:cNvPr id="6" name="Rectangular Callout 5"/>
          <p:cNvSpPr/>
          <p:nvPr/>
        </p:nvSpPr>
        <p:spPr>
          <a:xfrm>
            <a:off x="4878225" y="2880530"/>
            <a:ext cx="1847315" cy="623843"/>
          </a:xfrm>
          <a:prstGeom prst="wedgeRectCallout">
            <a:avLst>
              <a:gd name="adj1" fmla="val -41062"/>
              <a:gd name="adj2" fmla="val 19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nstantia" panose="02030602050306030303" pitchFamily="18" charset="0"/>
              </a:rPr>
              <a:t>Summer Livestock Access</a:t>
            </a:r>
          </a:p>
        </p:txBody>
      </p:sp>
      <p:pic>
        <p:nvPicPr>
          <p:cNvPr id="8"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6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147"/>
            <a:ext cx="9144000" cy="7024295"/>
          </a:xfrm>
          <a:prstGeom prst="rect">
            <a:avLst/>
          </a:prstGeom>
        </p:spPr>
      </p:pic>
      <p:sp>
        <p:nvSpPr>
          <p:cNvPr id="3" name="TextBox 2"/>
          <p:cNvSpPr txBox="1"/>
          <p:nvPr/>
        </p:nvSpPr>
        <p:spPr>
          <a:xfrm>
            <a:off x="1555331" y="640934"/>
            <a:ext cx="5725682" cy="923330"/>
          </a:xfrm>
          <a:prstGeom prst="rect">
            <a:avLst/>
          </a:prstGeom>
          <a:solidFill>
            <a:schemeClr val="bg1"/>
          </a:solidFill>
        </p:spPr>
        <p:txBody>
          <a:bodyPr wrap="square" rtlCol="0">
            <a:spAutoFit/>
          </a:bodyPr>
          <a:lstStyle/>
          <a:p>
            <a:pPr algn="ctr"/>
            <a:r>
              <a:rPr lang="en-US" dirty="0">
                <a:latin typeface="Constantia" panose="02030602050306030303" pitchFamily="18" charset="0"/>
              </a:rPr>
              <a:t>Using the language from Section 7, we can now identify two different areas of pasture: Production Area Pasture &amp; Pasture (outside of the production area)</a:t>
            </a:r>
          </a:p>
        </p:txBody>
      </p:sp>
      <p:sp>
        <p:nvSpPr>
          <p:cNvPr id="4" name="TextBox 3"/>
          <p:cNvSpPr txBox="1"/>
          <p:nvPr/>
        </p:nvSpPr>
        <p:spPr>
          <a:xfrm>
            <a:off x="5007835" y="3191554"/>
            <a:ext cx="887487" cy="369332"/>
          </a:xfrm>
          <a:prstGeom prst="rect">
            <a:avLst/>
          </a:prstGeom>
          <a:noFill/>
        </p:spPr>
        <p:txBody>
          <a:bodyPr wrap="none" rtlCol="0">
            <a:spAutoFit/>
          </a:bodyPr>
          <a:lstStyle/>
          <a:p>
            <a:r>
              <a:rPr lang="en-US" dirty="0"/>
              <a:t>Pasture</a:t>
            </a:r>
          </a:p>
        </p:txBody>
      </p:sp>
      <p:sp>
        <p:nvSpPr>
          <p:cNvPr id="5" name="TextBox 4"/>
          <p:cNvSpPr txBox="1"/>
          <p:nvPr/>
        </p:nvSpPr>
        <p:spPr>
          <a:xfrm>
            <a:off x="1331720" y="2545223"/>
            <a:ext cx="1705595" cy="646331"/>
          </a:xfrm>
          <a:prstGeom prst="rect">
            <a:avLst/>
          </a:prstGeom>
          <a:noFill/>
        </p:spPr>
        <p:txBody>
          <a:bodyPr wrap="none" rtlCol="0">
            <a:spAutoFit/>
          </a:bodyPr>
          <a:lstStyle/>
          <a:p>
            <a:pPr algn="ctr"/>
            <a:r>
              <a:rPr lang="en-US" dirty="0"/>
              <a:t>Production Area</a:t>
            </a:r>
            <a:br>
              <a:rPr lang="en-US" dirty="0"/>
            </a:br>
            <a:r>
              <a:rPr lang="en-US" dirty="0"/>
              <a:t>Pasture</a:t>
            </a:r>
          </a:p>
        </p:txBody>
      </p:sp>
      <p:pic>
        <p:nvPicPr>
          <p:cNvPr id="7"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411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1921"/>
            <a:ext cx="9144000" cy="7001843"/>
          </a:xfrm>
          <a:prstGeom prst="rect">
            <a:avLst/>
          </a:prstGeom>
        </p:spPr>
      </p:pic>
      <p:sp>
        <p:nvSpPr>
          <p:cNvPr id="3" name="TextBox 2"/>
          <p:cNvSpPr txBox="1"/>
          <p:nvPr/>
        </p:nvSpPr>
        <p:spPr>
          <a:xfrm>
            <a:off x="1555331" y="640934"/>
            <a:ext cx="5725682" cy="923330"/>
          </a:xfrm>
          <a:prstGeom prst="rect">
            <a:avLst/>
          </a:prstGeom>
          <a:solidFill>
            <a:schemeClr val="bg1"/>
          </a:solidFill>
        </p:spPr>
        <p:txBody>
          <a:bodyPr wrap="square" rtlCol="0">
            <a:spAutoFit/>
          </a:bodyPr>
          <a:lstStyle/>
          <a:p>
            <a:pPr algn="ctr"/>
            <a:r>
              <a:rPr lang="en-US" dirty="0">
                <a:latin typeface="Constantia" panose="02030602050306030303" pitchFamily="18" charset="0"/>
              </a:rPr>
              <a:t>The section of stream which runs through the Production Area and Production Area Pasture would be required to be fenced off from livestock access.</a:t>
            </a:r>
          </a:p>
        </p:txBody>
      </p:sp>
      <p:sp>
        <p:nvSpPr>
          <p:cNvPr id="4" name="Rectangular Callout 3"/>
          <p:cNvSpPr/>
          <p:nvPr/>
        </p:nvSpPr>
        <p:spPr>
          <a:xfrm>
            <a:off x="4298530" y="2646184"/>
            <a:ext cx="1965538" cy="583250"/>
          </a:xfrm>
          <a:prstGeom prst="wedgeRectCallout">
            <a:avLst>
              <a:gd name="adj1" fmla="val -26829"/>
              <a:gd name="adj2" fmla="val 2656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onstantia" panose="02030602050306030303" pitchFamily="18" charset="0"/>
              </a:rPr>
              <a:t>No Fencing Required</a:t>
            </a:r>
            <a:br>
              <a:rPr lang="en-US" sz="1400" dirty="0">
                <a:latin typeface="Constantia" panose="02030602050306030303" pitchFamily="18" charset="0"/>
              </a:rPr>
            </a:br>
            <a:r>
              <a:rPr lang="en-US" sz="1400" dirty="0">
                <a:latin typeface="Constantia" panose="02030602050306030303" pitchFamily="18" charset="0"/>
              </a:rPr>
              <a:t>Unless Erosion Present</a:t>
            </a:r>
          </a:p>
        </p:txBody>
      </p:sp>
      <p:sp>
        <p:nvSpPr>
          <p:cNvPr id="5" name="Rectangular Callout 4"/>
          <p:cNvSpPr/>
          <p:nvPr/>
        </p:nvSpPr>
        <p:spPr>
          <a:xfrm>
            <a:off x="1435693" y="3010256"/>
            <a:ext cx="1615151" cy="219178"/>
          </a:xfrm>
          <a:prstGeom prst="wedgeRectCallout">
            <a:avLst>
              <a:gd name="adj1" fmla="val -49345"/>
              <a:gd name="adj2" fmla="val 25289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onstantia" panose="02030602050306030303" pitchFamily="18" charset="0"/>
              </a:rPr>
              <a:t>Required Fencing</a:t>
            </a:r>
          </a:p>
        </p:txBody>
      </p:sp>
      <p:pic>
        <p:nvPicPr>
          <p:cNvPr id="7"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788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17"/>
            <a:ext cx="9144000" cy="7042034"/>
          </a:xfrm>
          <a:prstGeom prst="rect">
            <a:avLst/>
          </a:prstGeom>
        </p:spPr>
      </p:pic>
      <p:sp>
        <p:nvSpPr>
          <p:cNvPr id="3" name="TextBox 2"/>
          <p:cNvSpPr txBox="1"/>
          <p:nvPr/>
        </p:nvSpPr>
        <p:spPr>
          <a:xfrm>
            <a:off x="1555331" y="640934"/>
            <a:ext cx="5725682" cy="646331"/>
          </a:xfrm>
          <a:prstGeom prst="rect">
            <a:avLst/>
          </a:prstGeom>
          <a:solidFill>
            <a:schemeClr val="bg1"/>
          </a:solidFill>
        </p:spPr>
        <p:txBody>
          <a:bodyPr wrap="square" rtlCol="0">
            <a:spAutoFit/>
          </a:bodyPr>
          <a:lstStyle/>
          <a:p>
            <a:pPr algn="ctr"/>
            <a:r>
              <a:rPr lang="en-US" dirty="0">
                <a:latin typeface="Constantia" panose="02030602050306030303" pitchFamily="18" charset="0"/>
              </a:rPr>
              <a:t>A discrete point on the stream could be used as a stream crossing or watering area in the production area.</a:t>
            </a:r>
          </a:p>
        </p:txBody>
      </p:sp>
      <p:sp>
        <p:nvSpPr>
          <p:cNvPr id="4" name="Rectangular Callout 3"/>
          <p:cNvSpPr/>
          <p:nvPr/>
        </p:nvSpPr>
        <p:spPr>
          <a:xfrm>
            <a:off x="1204956" y="2597922"/>
            <a:ext cx="1828800" cy="426413"/>
          </a:xfrm>
          <a:prstGeom prst="wedgeRectCallout">
            <a:avLst>
              <a:gd name="adj1" fmla="val -44672"/>
              <a:gd name="adj2" fmla="val 20078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onstantia" panose="02030602050306030303" pitchFamily="18" charset="0"/>
              </a:rPr>
              <a:t>Can Cross &amp; Water at Defined Areas</a:t>
            </a:r>
          </a:p>
        </p:txBody>
      </p:sp>
      <p:pic>
        <p:nvPicPr>
          <p:cNvPr id="6"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385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1921"/>
            <a:ext cx="9144000" cy="7001843"/>
          </a:xfrm>
          <a:prstGeom prst="rect">
            <a:avLst/>
          </a:prstGeom>
        </p:spPr>
      </p:pic>
      <p:sp>
        <p:nvSpPr>
          <p:cNvPr id="3" name="Freeform 2"/>
          <p:cNvSpPr/>
          <p:nvPr/>
        </p:nvSpPr>
        <p:spPr>
          <a:xfrm>
            <a:off x="1102407" y="3640508"/>
            <a:ext cx="2153541" cy="794759"/>
          </a:xfrm>
          <a:custGeom>
            <a:avLst/>
            <a:gdLst>
              <a:gd name="connsiteX0" fmla="*/ 0 w 2153541"/>
              <a:gd name="connsiteY0" fmla="*/ 76913 h 794759"/>
              <a:gd name="connsiteX1" fmla="*/ 42729 w 2153541"/>
              <a:gd name="connsiteY1" fmla="*/ 247828 h 794759"/>
              <a:gd name="connsiteX2" fmla="*/ 247829 w 2153541"/>
              <a:gd name="connsiteY2" fmla="*/ 153825 h 794759"/>
              <a:gd name="connsiteX3" fmla="*/ 452928 w 2153541"/>
              <a:gd name="connsiteY3" fmla="*/ 179462 h 794759"/>
              <a:gd name="connsiteX4" fmla="*/ 752030 w 2153541"/>
              <a:gd name="connsiteY4" fmla="*/ 299103 h 794759"/>
              <a:gd name="connsiteX5" fmla="*/ 1076771 w 2153541"/>
              <a:gd name="connsiteY5" fmla="*/ 487111 h 794759"/>
              <a:gd name="connsiteX6" fmla="*/ 1333144 w 2153541"/>
              <a:gd name="connsiteY6" fmla="*/ 717847 h 794759"/>
              <a:gd name="connsiteX7" fmla="*/ 1486969 w 2153541"/>
              <a:gd name="connsiteY7" fmla="*/ 794759 h 794759"/>
              <a:gd name="connsiteX8" fmla="*/ 1606610 w 2153541"/>
              <a:gd name="connsiteY8" fmla="*/ 794759 h 794759"/>
              <a:gd name="connsiteX9" fmla="*/ 1803163 w 2153541"/>
              <a:gd name="connsiteY9" fmla="*/ 598206 h 794759"/>
              <a:gd name="connsiteX10" fmla="*/ 1931350 w 2153541"/>
              <a:gd name="connsiteY10" fmla="*/ 461473 h 794759"/>
              <a:gd name="connsiteX11" fmla="*/ 2042445 w 2153541"/>
              <a:gd name="connsiteY11" fmla="*/ 444382 h 794759"/>
              <a:gd name="connsiteX12" fmla="*/ 2119357 w 2153541"/>
              <a:gd name="connsiteY12" fmla="*/ 495656 h 794759"/>
              <a:gd name="connsiteX13" fmla="*/ 2153541 w 2153541"/>
              <a:gd name="connsiteY13" fmla="*/ 358924 h 794759"/>
              <a:gd name="connsiteX14" fmla="*/ 2016808 w 2153541"/>
              <a:gd name="connsiteY14" fmla="*/ 307649 h 794759"/>
              <a:gd name="connsiteX15" fmla="*/ 1803163 w 2153541"/>
              <a:gd name="connsiteY15" fmla="*/ 401653 h 794759"/>
              <a:gd name="connsiteX16" fmla="*/ 1589518 w 2153541"/>
              <a:gd name="connsiteY16" fmla="*/ 521294 h 794759"/>
              <a:gd name="connsiteX17" fmla="*/ 1512606 w 2153541"/>
              <a:gd name="connsiteY17" fmla="*/ 606752 h 794759"/>
              <a:gd name="connsiteX18" fmla="*/ 1290415 w 2153541"/>
              <a:gd name="connsiteY18" fmla="*/ 487111 h 794759"/>
              <a:gd name="connsiteX19" fmla="*/ 991313 w 2153541"/>
              <a:gd name="connsiteY19" fmla="*/ 299103 h 794759"/>
              <a:gd name="connsiteX20" fmla="*/ 700756 w 2153541"/>
              <a:gd name="connsiteY20" fmla="*/ 145279 h 794759"/>
              <a:gd name="connsiteX21" fmla="*/ 444382 w 2153541"/>
              <a:gd name="connsiteY21" fmla="*/ 51275 h 794759"/>
              <a:gd name="connsiteX22" fmla="*/ 256374 w 2153541"/>
              <a:gd name="connsiteY22" fmla="*/ 0 h 794759"/>
              <a:gd name="connsiteX23" fmla="*/ 102550 w 2153541"/>
              <a:gd name="connsiteY23" fmla="*/ 59821 h 794759"/>
              <a:gd name="connsiteX24" fmla="*/ 0 w 2153541"/>
              <a:gd name="connsiteY24" fmla="*/ 76913 h 7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53541" h="794759">
                <a:moveTo>
                  <a:pt x="0" y="76913"/>
                </a:moveTo>
                <a:lnTo>
                  <a:pt x="42729" y="247828"/>
                </a:lnTo>
                <a:lnTo>
                  <a:pt x="247829" y="153825"/>
                </a:lnTo>
                <a:lnTo>
                  <a:pt x="452928" y="179462"/>
                </a:lnTo>
                <a:lnTo>
                  <a:pt x="752030" y="299103"/>
                </a:lnTo>
                <a:lnTo>
                  <a:pt x="1076771" y="487111"/>
                </a:lnTo>
                <a:lnTo>
                  <a:pt x="1333144" y="717847"/>
                </a:lnTo>
                <a:lnTo>
                  <a:pt x="1486969" y="794759"/>
                </a:lnTo>
                <a:lnTo>
                  <a:pt x="1606610" y="794759"/>
                </a:lnTo>
                <a:lnTo>
                  <a:pt x="1803163" y="598206"/>
                </a:lnTo>
                <a:lnTo>
                  <a:pt x="1931350" y="461473"/>
                </a:lnTo>
                <a:lnTo>
                  <a:pt x="2042445" y="444382"/>
                </a:lnTo>
                <a:lnTo>
                  <a:pt x="2119357" y="495656"/>
                </a:lnTo>
                <a:lnTo>
                  <a:pt x="2153541" y="358924"/>
                </a:lnTo>
                <a:lnTo>
                  <a:pt x="2016808" y="307649"/>
                </a:lnTo>
                <a:lnTo>
                  <a:pt x="1803163" y="401653"/>
                </a:lnTo>
                <a:lnTo>
                  <a:pt x="1589518" y="521294"/>
                </a:lnTo>
                <a:lnTo>
                  <a:pt x="1512606" y="606752"/>
                </a:lnTo>
                <a:lnTo>
                  <a:pt x="1290415" y="487111"/>
                </a:lnTo>
                <a:lnTo>
                  <a:pt x="991313" y="299103"/>
                </a:lnTo>
                <a:lnTo>
                  <a:pt x="700756" y="145279"/>
                </a:lnTo>
                <a:lnTo>
                  <a:pt x="444382" y="51275"/>
                </a:lnTo>
                <a:lnTo>
                  <a:pt x="256374" y="0"/>
                </a:lnTo>
                <a:lnTo>
                  <a:pt x="102550" y="59821"/>
                </a:lnTo>
                <a:lnTo>
                  <a:pt x="0" y="76913"/>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tangular Callout 5"/>
          <p:cNvSpPr/>
          <p:nvPr/>
        </p:nvSpPr>
        <p:spPr>
          <a:xfrm>
            <a:off x="1862984" y="589660"/>
            <a:ext cx="5238572" cy="942174"/>
          </a:xfrm>
          <a:prstGeom prst="wedgeRectCallout">
            <a:avLst>
              <a:gd name="adj1" fmla="val -56953"/>
              <a:gd name="adj2" fmla="val 2780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ysClr val="windowText" lastClr="000000"/>
                </a:solidFill>
                <a:latin typeface="Constantia" panose="02030602050306030303" pitchFamily="18" charset="0"/>
              </a:rPr>
              <a:t>With an approved Grazing Management Plan, a farmer could graze this area leaving no less than 3” of vegetative growth</a:t>
            </a:r>
          </a:p>
        </p:txBody>
      </p:sp>
      <p:pic>
        <p:nvPicPr>
          <p:cNvPr id="8" name="Picture 8" descr="http://api.ning.com/files/sq*ATfqL*9e7rXNicqNgvKIaeknaBdpZ6NDq70Rl8iN2fewzh8gp6MzJ5LGso0wnc*XkiLWn2STAaYYU3OKfq1JhevPfJca-/agen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55" y="6321981"/>
            <a:ext cx="2000072" cy="5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26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480" y="714354"/>
            <a:ext cx="8077200" cy="523220"/>
          </a:xfrm>
          <a:prstGeom prst="rect">
            <a:avLst/>
          </a:prstGeom>
          <a:noFill/>
        </p:spPr>
        <p:txBody>
          <a:bodyPr wrap="square" rtlCol="0">
            <a:spAutoFit/>
          </a:bodyPr>
          <a:lstStyle/>
          <a:p>
            <a:pPr algn="ctr"/>
            <a:r>
              <a:rPr lang="en-US" sz="2800" u="sng" dirty="0"/>
              <a:t>Custom Applicator Certification</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694" y="1303019"/>
            <a:ext cx="3241041" cy="243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66800" y="2269897"/>
            <a:ext cx="2743200" cy="963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chemeClr val="bg1"/>
                  </a:solidFill>
                </a:ln>
                <a:solidFill>
                  <a:schemeClr val="bg1"/>
                </a:solidFill>
                <a:latin typeface="Century Gothic" panose="020B0502020202020204" pitchFamily="34" charset="0"/>
              </a:rPr>
              <a:t>Train &amp; license custom manure applicators</a:t>
            </a:r>
            <a:endParaRPr lang="en-US" sz="2000" dirty="0"/>
          </a:p>
        </p:txBody>
      </p:sp>
      <p:sp>
        <p:nvSpPr>
          <p:cNvPr id="7" name="Rectangle 6"/>
          <p:cNvSpPr/>
          <p:nvPr/>
        </p:nvSpPr>
        <p:spPr>
          <a:xfrm>
            <a:off x="457200" y="3733800"/>
            <a:ext cx="8077200" cy="1477328"/>
          </a:xfrm>
          <a:prstGeom prst="rect">
            <a:avLst/>
          </a:prstGeom>
        </p:spPr>
        <p:txBody>
          <a:bodyPr wrap="square">
            <a:spAutoFit/>
          </a:bodyPr>
          <a:lstStyle/>
          <a:p>
            <a:pPr marL="285750" indent="-285750">
              <a:buFont typeface="Arial" panose="020B0604020202020204" pitchFamily="34" charset="0"/>
              <a:buChar char="•"/>
            </a:pPr>
            <a:r>
              <a:rPr lang="en-US" dirty="0"/>
              <a:t>Custom Manure Applicators shall be certified by the Secretary</a:t>
            </a:r>
          </a:p>
          <a:p>
            <a:pPr marL="742950" lvl="1" indent="-285750">
              <a:buFont typeface="Wingdings" panose="05000000000000000000" pitchFamily="2" charset="2"/>
              <a:buChar char="Ø"/>
            </a:pPr>
            <a:r>
              <a:rPr lang="en-US" dirty="0"/>
              <a:t>Must demonstrate knowledge of RAPs and NRCS 590 standard</a:t>
            </a:r>
          </a:p>
          <a:p>
            <a:pPr marL="742950" lvl="1" indent="-285750">
              <a:buFont typeface="Wingdings" panose="05000000000000000000" pitchFamily="2" charset="2"/>
              <a:buChar char="Ø"/>
            </a:pPr>
            <a:r>
              <a:rPr lang="en-US" dirty="0"/>
              <a:t>Must demonstrate competency in methods and techniques to ensure appropriate nutrient application in compliance with environmental standards.</a:t>
            </a:r>
          </a:p>
        </p:txBody>
      </p:sp>
      <p:sp>
        <p:nvSpPr>
          <p:cNvPr id="8" name="Rectangle 7"/>
          <p:cNvSpPr/>
          <p:nvPr/>
        </p:nvSpPr>
        <p:spPr>
          <a:xfrm>
            <a:off x="474980" y="5108540"/>
            <a:ext cx="8140700" cy="1477328"/>
          </a:xfrm>
          <a:prstGeom prst="rect">
            <a:avLst/>
          </a:prstGeom>
        </p:spPr>
        <p:txBody>
          <a:bodyPr wrap="square">
            <a:spAutoFit/>
          </a:bodyPr>
          <a:lstStyle/>
          <a:p>
            <a:pPr marL="285750" indent="-285750">
              <a:buFont typeface="Arial" panose="020B0604020202020204" pitchFamily="34" charset="0"/>
              <a:buChar char="•"/>
            </a:pPr>
            <a:r>
              <a:rPr lang="en-US" dirty="0"/>
              <a:t>Certified custom manure applicators shall train all employees and seasonal workers in methods and techniques to meet RAP and NRCS 590 standards for nutrient application</a:t>
            </a:r>
          </a:p>
          <a:p>
            <a:pPr marL="285750" indent="-285750">
              <a:buFont typeface="Arial" panose="020B0604020202020204" pitchFamily="34" charset="0"/>
              <a:buChar char="•"/>
            </a:pPr>
            <a:r>
              <a:rPr lang="en-US" dirty="0"/>
              <a:t>Certification is valid for 5 years; Shall complete 8 hours of training in each 5 year period.</a:t>
            </a:r>
          </a:p>
        </p:txBody>
      </p:sp>
      <p:sp>
        <p:nvSpPr>
          <p:cNvPr id="9" name="TextBox 8"/>
          <p:cNvSpPr txBox="1"/>
          <p:nvPr/>
        </p:nvSpPr>
        <p:spPr>
          <a:xfrm>
            <a:off x="4648200" y="56158"/>
            <a:ext cx="3429000" cy="523220"/>
          </a:xfrm>
          <a:prstGeom prst="rect">
            <a:avLst/>
          </a:prstGeom>
          <a:noFill/>
        </p:spPr>
        <p:txBody>
          <a:bodyPr wrap="square" rtlCol="0">
            <a:spAutoFit/>
          </a:bodyPr>
          <a:lstStyle/>
          <a:p>
            <a:pPr algn="ctr"/>
            <a:r>
              <a:rPr lang="en-US" sz="2800" dirty="0"/>
              <a:t>Section 10</a:t>
            </a:r>
          </a:p>
        </p:txBody>
      </p:sp>
    </p:spTree>
    <p:extLst>
      <p:ext uri="{BB962C8B-B14F-4D97-AF65-F5344CB8AC3E}">
        <p14:creationId xmlns:p14="http://schemas.microsoft.com/office/powerpoint/2010/main" val="122419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8" y="1244600"/>
            <a:ext cx="7024744" cy="1143000"/>
          </a:xfrm>
        </p:spPr>
        <p:txBody>
          <a:bodyPr>
            <a:noAutofit/>
          </a:bodyPr>
          <a:lstStyle/>
          <a:p>
            <a:pPr algn="ctr"/>
            <a:r>
              <a:rPr lang="en-US" sz="4000" dirty="0"/>
              <a:t>Vermont Clean Water Initiative: </a:t>
            </a:r>
            <a:br>
              <a:rPr lang="en-US" sz="4000" dirty="0"/>
            </a:br>
            <a:r>
              <a:rPr lang="en-US" sz="4000" dirty="0"/>
              <a:t>All-In</a:t>
            </a:r>
          </a:p>
        </p:txBody>
      </p:sp>
      <p:sp>
        <p:nvSpPr>
          <p:cNvPr id="16" name="Content Placeholder 15"/>
          <p:cNvSpPr>
            <a:spLocks noGrp="1"/>
          </p:cNvSpPr>
          <p:nvPr>
            <p:ph sz="half" idx="1"/>
          </p:nvPr>
        </p:nvSpPr>
        <p:spPr>
          <a:xfrm>
            <a:off x="5181600" y="2534540"/>
            <a:ext cx="3429000" cy="3741738"/>
          </a:xfrm>
          <a:prstGeom prst="rect">
            <a:avLst/>
          </a:prstGeom>
        </p:spPr>
        <p:txBody>
          <a:bodyPr>
            <a:normAutofit fontScale="92500" lnSpcReduction="20000"/>
          </a:bodyPr>
          <a:lstStyle/>
          <a:p>
            <a:r>
              <a:rPr lang="en-US" dirty="0"/>
              <a:t>WWTF</a:t>
            </a:r>
          </a:p>
          <a:p>
            <a:r>
              <a:rPr lang="en-US" dirty="0"/>
              <a:t>Forest Lands</a:t>
            </a:r>
          </a:p>
          <a:p>
            <a:r>
              <a:rPr lang="en-US" dirty="0"/>
              <a:t>Developed Lands Including Paved Roads</a:t>
            </a:r>
          </a:p>
          <a:p>
            <a:r>
              <a:rPr lang="en-US" dirty="0"/>
              <a:t>Unpaved Roads</a:t>
            </a:r>
          </a:p>
          <a:p>
            <a:r>
              <a:rPr lang="en-US" dirty="0"/>
              <a:t>River Corridors &amp; Floodplains</a:t>
            </a:r>
          </a:p>
          <a:p>
            <a:r>
              <a:rPr lang="en-US" dirty="0"/>
              <a:t>Wetlands</a:t>
            </a:r>
          </a:p>
          <a:p>
            <a:r>
              <a:rPr lang="en-US" dirty="0"/>
              <a:t>Ag Lands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575" r="61086"/>
          <a:stretch/>
        </p:blipFill>
        <p:spPr>
          <a:xfrm>
            <a:off x="685800" y="2514600"/>
            <a:ext cx="3810000" cy="3761678"/>
          </a:xfrm>
          <a:prstGeom prst="rect">
            <a:avLst/>
          </a:prstGeom>
        </p:spPr>
      </p:pic>
    </p:spTree>
    <p:extLst>
      <p:ext uri="{BB962C8B-B14F-4D97-AF65-F5344CB8AC3E}">
        <p14:creationId xmlns:p14="http://schemas.microsoft.com/office/powerpoint/2010/main" val="2361369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9</a:t>
            </a:r>
          </a:p>
        </p:txBody>
      </p:sp>
      <p:sp>
        <p:nvSpPr>
          <p:cNvPr id="4" name="TextBox 3"/>
          <p:cNvSpPr txBox="1"/>
          <p:nvPr/>
        </p:nvSpPr>
        <p:spPr>
          <a:xfrm>
            <a:off x="533400" y="835967"/>
            <a:ext cx="8077200" cy="461665"/>
          </a:xfrm>
          <a:prstGeom prst="rect">
            <a:avLst/>
          </a:prstGeom>
          <a:noFill/>
        </p:spPr>
        <p:txBody>
          <a:bodyPr wrap="square" rtlCol="0">
            <a:spAutoFit/>
          </a:bodyPr>
          <a:lstStyle/>
          <a:p>
            <a:pPr algn="ctr"/>
            <a:r>
              <a:rPr lang="en-US" sz="2400" u="sng" dirty="0"/>
              <a:t>Construction of Farm Structures</a:t>
            </a:r>
          </a:p>
        </p:txBody>
      </p:sp>
      <p:sp>
        <p:nvSpPr>
          <p:cNvPr id="5" name="Rectangle 4"/>
          <p:cNvSpPr/>
          <p:nvPr/>
        </p:nvSpPr>
        <p:spPr>
          <a:xfrm>
            <a:off x="568960" y="1676400"/>
            <a:ext cx="8077200" cy="5078313"/>
          </a:xfrm>
          <a:prstGeom prst="rect">
            <a:avLst/>
          </a:prstGeom>
        </p:spPr>
        <p:txBody>
          <a:bodyPr wrap="square">
            <a:spAutoFit/>
          </a:bodyPr>
          <a:lstStyle/>
          <a:p>
            <a:pPr marL="285750" indent="-285750">
              <a:buFont typeface="Arial" panose="020B0604020202020204" pitchFamily="34" charset="0"/>
              <a:buChar char="•"/>
            </a:pPr>
            <a:r>
              <a:rPr lang="en-US" dirty="0"/>
              <a:t>Construction of farm structures in Flood Hazard Areas and River Corridors are required to obtain a Flood Hazard Area and River Corridor permit from ANR</a:t>
            </a:r>
          </a:p>
          <a:p>
            <a:endParaRPr lang="en-US" dirty="0"/>
          </a:p>
          <a:p>
            <a:pPr marL="285750" indent="-285750">
              <a:buFont typeface="Arial" panose="020B0604020202020204" pitchFamily="34" charset="0"/>
              <a:buChar char="•"/>
            </a:pPr>
            <a:r>
              <a:rPr lang="en-US" dirty="0"/>
              <a:t>Prior to construction of farm structures, the farmer must notify the zoning administrator or town clerk in writing of the proposed activity</a:t>
            </a:r>
          </a:p>
          <a:p>
            <a:pPr marL="742950" lvl="1" indent="-285750">
              <a:buFont typeface="Wingdings" panose="05000000000000000000" pitchFamily="2" charset="2"/>
              <a:buChar char="Ø"/>
            </a:pPr>
            <a:r>
              <a:rPr lang="en-US" dirty="0"/>
              <a:t>Must contain a sketch of the proposed structure including the setbacks from adjoining property lines, roads and right-of-ways</a:t>
            </a:r>
          </a:p>
          <a:p>
            <a:pPr marL="742950" lvl="1" indent="-285750">
              <a:buFont typeface="Wingdings" panose="05000000000000000000" pitchFamily="2" charset="2"/>
              <a:buChar char="Ø"/>
            </a:pPr>
            <a:endParaRPr lang="en-US" dirty="0"/>
          </a:p>
          <a:p>
            <a:pPr marL="285750" indent="-285750">
              <a:buFont typeface="Arial" panose="020B0604020202020204" pitchFamily="34" charset="0"/>
              <a:buChar char="•"/>
            </a:pPr>
            <a:r>
              <a:rPr lang="en-US" dirty="0"/>
              <a:t>The Secretary may grant a variance to municipal and local setbacks that will represent the minimum alternative that will afford relief and will represent the least deviation possible from these regulations </a:t>
            </a:r>
          </a:p>
          <a:p>
            <a:endParaRPr lang="en-US" dirty="0"/>
          </a:p>
          <a:p>
            <a:pPr marL="285750" indent="-285750">
              <a:buFont typeface="Arial" panose="020B0604020202020204" pitchFamily="34" charset="0"/>
              <a:buChar char="•"/>
            </a:pPr>
            <a:r>
              <a:rPr lang="en-US" dirty="0"/>
              <a:t>Following minimum setbacks for all new WSF:</a:t>
            </a:r>
          </a:p>
          <a:p>
            <a:pPr marL="742950" lvl="1" indent="-285750">
              <a:buFont typeface="Arial" panose="020B0604020202020204" pitchFamily="34" charset="0"/>
              <a:buChar char="•"/>
            </a:pPr>
            <a:r>
              <a:rPr lang="en-US" dirty="0"/>
              <a:t>100 feet from centerline of public road</a:t>
            </a:r>
          </a:p>
          <a:p>
            <a:pPr marL="742950" lvl="1" indent="-285750">
              <a:buFont typeface="Arial" panose="020B0604020202020204" pitchFamily="34" charset="0"/>
              <a:buChar char="•"/>
            </a:pPr>
            <a:r>
              <a:rPr lang="en-US" dirty="0"/>
              <a:t>100 feet from abutting property line</a:t>
            </a:r>
          </a:p>
          <a:p>
            <a:pPr marL="742950" lvl="1" indent="-285750">
              <a:buFont typeface="Arial" panose="020B0604020202020204" pitchFamily="34" charset="0"/>
              <a:buChar char="•"/>
            </a:pPr>
            <a:r>
              <a:rPr lang="en-US" dirty="0"/>
              <a:t>100 feet from the top of bank of any surface water</a:t>
            </a:r>
          </a:p>
          <a:p>
            <a:pPr marL="742950" lvl="1" indent="-285750">
              <a:buFont typeface="Arial" panose="020B0604020202020204" pitchFamily="34" charset="0"/>
              <a:buChar char="•"/>
            </a:pPr>
            <a:r>
              <a:rPr lang="en-US" dirty="0"/>
              <a:t>200’ from public or private wells</a:t>
            </a:r>
          </a:p>
        </p:txBody>
      </p:sp>
    </p:spTree>
    <p:extLst>
      <p:ext uri="{BB962C8B-B14F-4D97-AF65-F5344CB8AC3E}">
        <p14:creationId xmlns:p14="http://schemas.microsoft.com/office/powerpoint/2010/main" val="63700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200" y="56158"/>
            <a:ext cx="3429000" cy="523220"/>
          </a:xfrm>
          <a:prstGeom prst="rect">
            <a:avLst/>
          </a:prstGeom>
          <a:noFill/>
        </p:spPr>
        <p:txBody>
          <a:bodyPr wrap="square" rtlCol="0">
            <a:spAutoFit/>
          </a:bodyPr>
          <a:lstStyle/>
          <a:p>
            <a:pPr algn="ctr"/>
            <a:r>
              <a:rPr lang="en-US" sz="2800" dirty="0"/>
              <a:t>Section 11</a:t>
            </a:r>
          </a:p>
        </p:txBody>
      </p:sp>
      <p:sp>
        <p:nvSpPr>
          <p:cNvPr id="3" name="TextBox 2"/>
          <p:cNvSpPr txBox="1"/>
          <p:nvPr/>
        </p:nvSpPr>
        <p:spPr>
          <a:xfrm>
            <a:off x="533400" y="835967"/>
            <a:ext cx="8077200" cy="461665"/>
          </a:xfrm>
          <a:prstGeom prst="rect">
            <a:avLst/>
          </a:prstGeom>
          <a:noFill/>
        </p:spPr>
        <p:txBody>
          <a:bodyPr wrap="square" rtlCol="0">
            <a:spAutoFit/>
          </a:bodyPr>
          <a:lstStyle/>
          <a:p>
            <a:pPr algn="ctr"/>
            <a:r>
              <a:rPr lang="en-US" sz="2400" b="1" u="sng" dirty="0"/>
              <a:t>Site Specific On-Farm Conservation Practices</a:t>
            </a:r>
          </a:p>
        </p:txBody>
      </p:sp>
      <p:sp>
        <p:nvSpPr>
          <p:cNvPr id="4" name="Rectangle 3"/>
          <p:cNvSpPr/>
          <p:nvPr/>
        </p:nvSpPr>
        <p:spPr>
          <a:xfrm>
            <a:off x="568960" y="1676400"/>
            <a:ext cx="8077200" cy="3139321"/>
          </a:xfrm>
          <a:prstGeom prst="rect">
            <a:avLst/>
          </a:prstGeom>
        </p:spPr>
        <p:txBody>
          <a:bodyPr wrap="square">
            <a:spAutoFit/>
          </a:bodyPr>
          <a:lstStyle/>
          <a:p>
            <a:pPr marL="285750" indent="-285750">
              <a:buFont typeface="Arial" panose="020B0604020202020204" pitchFamily="34" charset="0"/>
              <a:buChar char="•"/>
            </a:pPr>
            <a:r>
              <a:rPr lang="en-US" dirty="0"/>
              <a:t>When the Secretary determines, after inspection of a farm, that a person engaged in farming is complying with the Required Agricultural Practices Rule but there still exists the potential for agricultural pollutants to enter the waters of the State, the Secretary shall require the person to implement additional, site-specific, on-farm conservation practices designed to prevent agricultural pollutants from entering the waters of the State. </a:t>
            </a:r>
          </a:p>
          <a:p>
            <a:endParaRPr lang="en-US" dirty="0"/>
          </a:p>
          <a:p>
            <a:pPr marL="285750" indent="-285750">
              <a:buFont typeface="Arial" panose="020B0604020202020204" pitchFamily="34" charset="0"/>
              <a:buChar char="•"/>
            </a:pPr>
            <a:r>
              <a:rPr lang="en-US" dirty="0"/>
              <a:t>When requiring implementation of a conservation practice, the Secretary shall inform the person engaged in farming of the resources available to assist the person in implementing the conservation practices and complying with the requirements.</a:t>
            </a:r>
            <a:endParaRPr lang="en-US" dirty="0">
              <a:solidFill>
                <a:srgbClr val="FF0000"/>
              </a:solidFill>
            </a:endParaRPr>
          </a:p>
        </p:txBody>
      </p:sp>
    </p:spTree>
    <p:extLst>
      <p:ext uri="{BB962C8B-B14F-4D97-AF65-F5344CB8AC3E}">
        <p14:creationId xmlns:p14="http://schemas.microsoft.com/office/powerpoint/2010/main" val="2100443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9144000" cy="6858001"/>
        </p:xfrm>
        <a:graphic>
          <a:graphicData uri="http://schemas.openxmlformats.org/drawingml/2006/table">
            <a:tbl>
              <a:tblPr firstRow="1" firstCol="1" bandRow="1">
                <a:tableStyleId>{5C22544A-7EE6-4342-B048-85BDC9FD1C3A}</a:tableStyleId>
              </a:tblPr>
              <a:tblGrid>
                <a:gridCol w="2814467">
                  <a:extLst>
                    <a:ext uri="{9D8B030D-6E8A-4147-A177-3AD203B41FA5}">
                      <a16:colId xmlns:a16="http://schemas.microsoft.com/office/drawing/2014/main" val="1806449457"/>
                    </a:ext>
                  </a:extLst>
                </a:gridCol>
                <a:gridCol w="1757533">
                  <a:extLst>
                    <a:ext uri="{9D8B030D-6E8A-4147-A177-3AD203B41FA5}">
                      <a16:colId xmlns:a16="http://schemas.microsoft.com/office/drawing/2014/main" val="3747274429"/>
                    </a:ext>
                  </a:extLst>
                </a:gridCol>
                <a:gridCol w="1141490">
                  <a:extLst>
                    <a:ext uri="{9D8B030D-6E8A-4147-A177-3AD203B41FA5}">
                      <a16:colId xmlns:a16="http://schemas.microsoft.com/office/drawing/2014/main" val="2351049906"/>
                    </a:ext>
                  </a:extLst>
                </a:gridCol>
                <a:gridCol w="760994">
                  <a:extLst>
                    <a:ext uri="{9D8B030D-6E8A-4147-A177-3AD203B41FA5}">
                      <a16:colId xmlns:a16="http://schemas.microsoft.com/office/drawing/2014/main" val="3117113947"/>
                    </a:ext>
                  </a:extLst>
                </a:gridCol>
                <a:gridCol w="2669516">
                  <a:extLst>
                    <a:ext uri="{9D8B030D-6E8A-4147-A177-3AD203B41FA5}">
                      <a16:colId xmlns:a16="http://schemas.microsoft.com/office/drawing/2014/main" val="114811360"/>
                    </a:ext>
                  </a:extLst>
                </a:gridCol>
              </a:tblGrid>
              <a:tr h="375941">
                <a:tc>
                  <a:txBody>
                    <a:bodyPr/>
                    <a:lstStyle/>
                    <a:p>
                      <a:pPr marL="0" marR="0" algn="ctr">
                        <a:spcBef>
                          <a:spcPts val="0"/>
                        </a:spcBef>
                        <a:spcAft>
                          <a:spcPts val="0"/>
                        </a:spcAft>
                      </a:pPr>
                      <a:r>
                        <a:rPr lang="en-US" sz="1000" dirty="0">
                          <a:effectLst/>
                        </a:rPr>
                        <a:t>Requirement of RAPs</a:t>
                      </a:r>
                      <a:endParaRPr lang="en-US" sz="10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dirty="0">
                          <a:effectLst/>
                        </a:rPr>
                        <a:t>Cost of Implementation</a:t>
                      </a:r>
                      <a:endParaRPr lang="en-US" sz="10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FA Available</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C/S Rate</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Supporting Benefit in addition to FA</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7183310"/>
                  </a:ext>
                </a:extLst>
              </a:tr>
              <a:tr h="1726343">
                <a:tc>
                  <a:txBody>
                    <a:bodyPr/>
                    <a:lstStyle/>
                    <a:p>
                      <a:pPr marL="0" marR="0" algn="ctr">
                        <a:spcBef>
                          <a:spcPts val="0"/>
                        </a:spcBef>
                        <a:spcAft>
                          <a:spcPts val="0"/>
                        </a:spcAft>
                      </a:pPr>
                      <a:r>
                        <a:rPr lang="en-US" sz="2400" dirty="0">
                          <a:effectLst/>
                        </a:rPr>
                        <a:t>Cover Crop Frequently Flood Annual Crop Fields</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$89/ac</a:t>
                      </a:r>
                      <a:br>
                        <a:rPr lang="en-US" sz="1600" dirty="0">
                          <a:effectLst/>
                        </a:rPr>
                      </a:br>
                      <a:r>
                        <a:rPr lang="en-US" sz="1600" dirty="0">
                          <a:effectLst/>
                        </a:rPr>
                        <a:t>(Seed = $40 / ac for 100# rate)</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$67 /ac or $79/acre</a:t>
                      </a:r>
                    </a:p>
                    <a:p>
                      <a:pPr marL="0" marR="0" algn="ctr">
                        <a:spcBef>
                          <a:spcPts val="0"/>
                        </a:spcBef>
                        <a:spcAft>
                          <a:spcPts val="0"/>
                        </a:spcAft>
                      </a:pPr>
                      <a:r>
                        <a:rPr lang="en-US" sz="1600" dirty="0">
                          <a:effectLst/>
                        </a:rPr>
                        <a:t>(NRCS EQIP Practice Code 340)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 to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40# N Credit in Spring or</a:t>
                      </a:r>
                      <a:br>
                        <a:rPr lang="en-US" sz="1200" dirty="0">
                          <a:effectLst/>
                        </a:rPr>
                      </a:br>
                      <a:br>
                        <a:rPr lang="en-US" sz="1200" dirty="0">
                          <a:effectLst/>
                        </a:rPr>
                      </a:br>
                      <a:r>
                        <a:rPr lang="en-US" sz="1200" dirty="0">
                          <a:effectLst/>
                        </a:rPr>
                        <a:t>1 T DM / Ac break even for double cropping</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244361"/>
                  </a:ext>
                </a:extLst>
              </a:tr>
              <a:tr h="2029272">
                <a:tc>
                  <a:txBody>
                    <a:bodyPr/>
                    <a:lstStyle/>
                    <a:p>
                      <a:pPr marL="0" marR="0" algn="ctr">
                        <a:spcBef>
                          <a:spcPts val="0"/>
                        </a:spcBef>
                        <a:spcAft>
                          <a:spcPts val="0"/>
                        </a:spcAft>
                      </a:pPr>
                      <a:r>
                        <a:rPr lang="en-US" sz="2400" dirty="0">
                          <a:effectLst/>
                        </a:rPr>
                        <a:t>Nutrient Management Plan Development (CSFO)</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$3,095 / 150 ac. farm</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$2,321 / 150 ac. Farm</a:t>
                      </a:r>
                    </a:p>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(NRCS EQIP Practice Code 104)</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 to</a:t>
                      </a:r>
                      <a:r>
                        <a:rPr lang="en-US" sz="1600" baseline="0" dirty="0">
                          <a:effectLst/>
                        </a:rPr>
                        <a:t>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University Programs available to support farmer development of their own plan</a:t>
                      </a:r>
                      <a:br>
                        <a:rPr lang="en-US" sz="1200" dirty="0">
                          <a:effectLst/>
                        </a:rPr>
                      </a:br>
                      <a:br>
                        <a:rPr lang="en-US" sz="1200" dirty="0">
                          <a:effectLst/>
                        </a:rPr>
                      </a:br>
                      <a:r>
                        <a:rPr lang="en-US" sz="1200" dirty="0">
                          <a:effectLst/>
                        </a:rPr>
                        <a:t>21.7% Average Fertilizer Usage decrease Post-NMP (Darby, 2016)</a:t>
                      </a:r>
                      <a:br>
                        <a:rPr lang="en-US" sz="1200" dirty="0">
                          <a:effectLst/>
                        </a:rPr>
                      </a:br>
                      <a:br>
                        <a:rPr lang="en-US" sz="1200" dirty="0">
                          <a:effectLst/>
                        </a:rPr>
                      </a:br>
                      <a:r>
                        <a:rPr lang="en-US" sz="1200" dirty="0">
                          <a:effectLst/>
                        </a:rPr>
                        <a:t>Increases rate of adoption of supporting Conservation Practices</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659417"/>
                  </a:ext>
                </a:extLst>
              </a:tr>
              <a:tr h="2726445">
                <a:tc>
                  <a:txBody>
                    <a:bodyPr/>
                    <a:lstStyle/>
                    <a:p>
                      <a:pPr marL="0" marR="0" algn="ctr">
                        <a:spcBef>
                          <a:spcPts val="0"/>
                        </a:spcBef>
                        <a:spcAft>
                          <a:spcPts val="0"/>
                        </a:spcAft>
                      </a:pPr>
                      <a:r>
                        <a:rPr lang="en-US" sz="2400" dirty="0">
                          <a:effectLst/>
                        </a:rPr>
                        <a:t>25' Vegetated Buffer on Surface Water</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$468 / ac </a:t>
                      </a:r>
                    </a:p>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or $850 / ac</a:t>
                      </a:r>
                      <a:br>
                        <a:rPr lang="en-US" sz="1600" dirty="0">
                          <a:effectLst/>
                        </a:rPr>
                      </a:br>
                      <a:br>
                        <a:rPr lang="en-US" sz="1600" dirty="0">
                          <a:effectLst/>
                        </a:rPr>
                      </a:b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rPr>
                        <a:t>$680 / ac</a:t>
                      </a:r>
                    </a:p>
                    <a:p>
                      <a:pPr marL="0" marR="0" algn="ctr">
                        <a:spcBef>
                          <a:spcPts val="0"/>
                        </a:spcBef>
                        <a:spcAft>
                          <a:spcPts val="0"/>
                        </a:spcAft>
                      </a:pPr>
                      <a:r>
                        <a:rPr lang="en-US" sz="1600">
                          <a:effectLst/>
                        </a:rPr>
                        <a:t> </a:t>
                      </a:r>
                    </a:p>
                    <a:p>
                      <a:pPr marL="0" marR="0" algn="ctr">
                        <a:spcBef>
                          <a:spcPts val="0"/>
                        </a:spcBef>
                        <a:spcAft>
                          <a:spcPts val="0"/>
                        </a:spcAft>
                      </a:pPr>
                      <a:r>
                        <a:rPr lang="en-US" sz="1600">
                          <a:effectLst/>
                        </a:rPr>
                        <a:t>(NRCS Practice Code 512)</a:t>
                      </a:r>
                      <a:endParaRPr lang="en-US" sz="16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a:t>
                      </a:r>
                      <a:r>
                        <a:rPr lang="en-US" sz="1600" baseline="0" dirty="0">
                          <a:effectLst/>
                        </a:rPr>
                        <a:t> to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Numerous opportunities exist to support farmers in installing vegetated buffers on surface waters</a:t>
                      </a:r>
                      <a:br>
                        <a:rPr lang="en-US" sz="1200" dirty="0">
                          <a:effectLst/>
                        </a:rPr>
                      </a:br>
                      <a:br>
                        <a:rPr lang="en-US" sz="1200" dirty="0">
                          <a:effectLst/>
                        </a:rPr>
                      </a:br>
                      <a:r>
                        <a:rPr lang="en-US" sz="1200" dirty="0">
                          <a:effectLst/>
                        </a:rPr>
                        <a:t>Many scenarios include consideration for 'forgone income' of changing land use (from corn to hay)</a:t>
                      </a:r>
                      <a:br>
                        <a:rPr lang="en-US" sz="1200" dirty="0">
                          <a:effectLst/>
                        </a:rPr>
                      </a:br>
                      <a:br>
                        <a:rPr lang="en-US" sz="1200" dirty="0">
                          <a:effectLst/>
                        </a:rPr>
                      </a:br>
                      <a:r>
                        <a:rPr lang="en-US" sz="1200" dirty="0">
                          <a:effectLst/>
                        </a:rPr>
                        <a:t>Agency will be launching VT Critical Area Seeding &amp; Filter Strip Program: available to pay for spot installation of grassed waterways, also to support farmers to leave </a:t>
                      </a:r>
                      <a:r>
                        <a:rPr lang="en-US" sz="1200" dirty="0" err="1">
                          <a:effectLst/>
                        </a:rPr>
                        <a:t>hayable</a:t>
                      </a:r>
                      <a:r>
                        <a:rPr lang="en-US" sz="1200" dirty="0">
                          <a:effectLst/>
                        </a:rPr>
                        <a:t> buffers when rotating from hay to corn</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013982"/>
                  </a:ext>
                </a:extLst>
              </a:tr>
            </a:tbl>
          </a:graphicData>
        </a:graphic>
      </p:graphicFrame>
    </p:spTree>
    <p:extLst>
      <p:ext uri="{BB962C8B-B14F-4D97-AF65-F5344CB8AC3E}">
        <p14:creationId xmlns:p14="http://schemas.microsoft.com/office/powerpoint/2010/main" val="3828982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0"/>
            <a:ext cx="4114800" cy="6017032"/>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US Department of Agriculture (USDA) Natural Resources Conservation Service (NRCS) Environmental Quality Incentives Program (EQIP) has significant technical and financial assistance resources available to provide FA and TA to farmers to install vegetative buffer zones.</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512: Forage and Biomass Planting (Cool Season, Establish or Reseed, Foregone Income) </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$ 680.86 /Ac.</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393: Filter Strip (Filter Strip, Introduced species: Forgone Income) </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$ 522.71 / Ac.</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386 :Field Border (Field Border-Native, Inc Forgone)</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$ 624.58 / Ac.</a:t>
            </a:r>
            <a:endParaRPr lang="en-US" sz="1200" dirty="0">
              <a:latin typeface="Times New Roman" panose="02020603050405020304" pitchFamily="18" charset="0"/>
              <a:ea typeface="Calibri" panose="020F0502020204030204" pitchFamily="34" charset="0"/>
            </a:endParaRPr>
          </a:p>
          <a:p>
            <a:pPr marL="1371600" marR="0">
              <a:spcBef>
                <a:spcPts val="0"/>
              </a:spcBef>
              <a:spcAft>
                <a:spcPts val="0"/>
              </a:spcAft>
            </a:pP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Conservation Reserve Enhancement Program (CREP):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It is important to note the CREP is used to install Riparian Forest Buffers—non-harvestable woody buffers.  These buffers are above and beyond what is required by the RAPs.</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u="sng" dirty="0">
                <a:solidFill>
                  <a:srgbClr val="0563C1"/>
                </a:solidFill>
                <a:latin typeface="Calibri" panose="020F0502020204030204" pitchFamily="34" charset="0"/>
                <a:ea typeface="Calibri" panose="020F0502020204030204" pitchFamily="34" charset="0"/>
                <a:hlinkClick r:id="rId2"/>
              </a:rPr>
              <a:t>http://agriculture.vermont.gov/sites/ag/files/PDF/statewide%20crop%20average%20rate%20CREP%20brochure3a%20updated.pdf</a:t>
            </a: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Total funds over the 15 year contract period: $2,005 + $2,820 = $4825/acre or $321.67/acre/yr.</a:t>
            </a:r>
            <a:endParaRPr lang="en-US" sz="1200" dirty="0">
              <a:latin typeface="Times New Roman" panose="02020603050405020304" pitchFamily="18" charset="0"/>
              <a:ea typeface="Calibri" panose="020F0502020204030204" pitchFamily="34" charset="0"/>
            </a:endParaRPr>
          </a:p>
          <a:p>
            <a:pPr marL="914400" marR="0">
              <a:spcBef>
                <a:spcPts val="0"/>
              </a:spcBef>
              <a:spcAft>
                <a:spcPts val="0"/>
              </a:spcAft>
            </a:pP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Vermont Critical Area Seeding and Filter Strip Program</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u="sng" dirty="0">
                <a:solidFill>
                  <a:srgbClr val="0563C1"/>
                </a:solidFill>
                <a:latin typeface="Calibri" panose="020F0502020204030204" pitchFamily="34" charset="0"/>
                <a:ea typeface="Calibri" panose="020F0502020204030204" pitchFamily="34" charset="0"/>
                <a:hlinkClick r:id="rId3"/>
              </a:rPr>
              <a:t>http://legislature.vermont.gov/statutes/section/06/215/04900</a:t>
            </a: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The Vermont Agency of Agriculture, Food &amp; Markets will be developing policy and payment rates for this program to launch in the spring.</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This will be a state administered program that farmers would be able to use to implement harvestable vegetated buffers on their farms.</a:t>
            </a:r>
            <a:endParaRPr lang="en-US" sz="1200" dirty="0">
              <a:effectLst/>
              <a:latin typeface="Times New Roman" panose="02020603050405020304" pitchFamily="18" charset="0"/>
              <a:ea typeface="Calibri" panose="020F0502020204030204" pitchFamily="34" charset="0"/>
            </a:endParaRPr>
          </a:p>
        </p:txBody>
      </p:sp>
      <p:sp>
        <p:nvSpPr>
          <p:cNvPr id="3" name="Title 2"/>
          <p:cNvSpPr>
            <a:spLocks noGrp="1"/>
          </p:cNvSpPr>
          <p:nvPr>
            <p:ph type="title"/>
          </p:nvPr>
        </p:nvSpPr>
        <p:spPr>
          <a:xfrm>
            <a:off x="457200" y="318024"/>
            <a:ext cx="8229600" cy="1143000"/>
          </a:xfrm>
        </p:spPr>
        <p:txBody>
          <a:bodyPr>
            <a:normAutofit fontScale="90000"/>
          </a:bodyPr>
          <a:lstStyle/>
          <a:p>
            <a:r>
              <a:rPr lang="en-US" dirty="0"/>
              <a:t>Vegetative Buffer Zone Programs</a:t>
            </a:r>
          </a:p>
        </p:txBody>
      </p:sp>
      <p:sp>
        <p:nvSpPr>
          <p:cNvPr id="4" name="Text Placeholder 3"/>
          <p:cNvSpPr>
            <a:spLocks noGrp="1"/>
          </p:cNvSpPr>
          <p:nvPr>
            <p:ph type="body" idx="1"/>
          </p:nvPr>
        </p:nvSpPr>
        <p:spPr/>
        <p:txBody>
          <a:bodyPr/>
          <a:lstStyle/>
          <a:p>
            <a:r>
              <a:rPr lang="en-US" dirty="0"/>
              <a:t>USDA EQIP</a:t>
            </a:r>
          </a:p>
        </p:txBody>
      </p:sp>
      <p:sp>
        <p:nvSpPr>
          <p:cNvPr id="5" name="Content Placeholder 4"/>
          <p:cNvSpPr>
            <a:spLocks noGrp="1"/>
          </p:cNvSpPr>
          <p:nvPr>
            <p:ph sz="quarter" idx="2"/>
          </p:nvPr>
        </p:nvSpPr>
        <p:spPr>
          <a:xfrm>
            <a:off x="457200" y="2514600"/>
            <a:ext cx="4040188" cy="4191000"/>
          </a:xfrm>
        </p:spPr>
        <p:txBody>
          <a:bodyPr>
            <a:normAutofit fontScale="92500" lnSpcReduction="10000"/>
          </a:bodyPr>
          <a:lstStyle/>
          <a:p>
            <a:r>
              <a:rPr lang="en-US" b="1" dirty="0"/>
              <a:t>512: Forage and Biomass Planting </a:t>
            </a:r>
          </a:p>
          <a:p>
            <a:pPr lvl="1"/>
            <a:r>
              <a:rPr lang="en-US" dirty="0"/>
              <a:t>(Cool Season, Establish or Reseed, Foregone Income) </a:t>
            </a:r>
          </a:p>
          <a:p>
            <a:pPr lvl="1"/>
            <a:r>
              <a:rPr lang="en-US" dirty="0"/>
              <a:t>Payment Rate $ 680.86 /Ac.</a:t>
            </a:r>
          </a:p>
          <a:p>
            <a:r>
              <a:rPr lang="en-US" b="1" dirty="0"/>
              <a:t>393: Filter Strip </a:t>
            </a:r>
          </a:p>
          <a:p>
            <a:pPr lvl="1"/>
            <a:r>
              <a:rPr lang="en-US" dirty="0"/>
              <a:t>(Filter Strip, Introduced species: Forgone Income) </a:t>
            </a:r>
          </a:p>
          <a:p>
            <a:pPr lvl="1"/>
            <a:r>
              <a:rPr lang="en-US" dirty="0"/>
              <a:t>Payment Rate: $ 522.71 / Ac.</a:t>
            </a:r>
          </a:p>
          <a:p>
            <a:r>
              <a:rPr lang="en-US" b="1" dirty="0"/>
              <a:t>386: Field Border </a:t>
            </a:r>
          </a:p>
          <a:p>
            <a:pPr lvl="1"/>
            <a:r>
              <a:rPr lang="en-US" dirty="0"/>
              <a:t>(Field Border-Native, Inc Forgone)</a:t>
            </a:r>
          </a:p>
          <a:p>
            <a:pPr lvl="1"/>
            <a:r>
              <a:rPr lang="en-US" dirty="0"/>
              <a:t>Payment Rate:  $ 624.58 / Ac.</a:t>
            </a:r>
          </a:p>
        </p:txBody>
      </p:sp>
      <p:sp>
        <p:nvSpPr>
          <p:cNvPr id="6" name="Text Placeholder 5"/>
          <p:cNvSpPr>
            <a:spLocks noGrp="1"/>
          </p:cNvSpPr>
          <p:nvPr>
            <p:ph type="body" sz="half" idx="3"/>
          </p:nvPr>
        </p:nvSpPr>
        <p:spPr/>
        <p:txBody>
          <a:bodyPr>
            <a:normAutofit fontScale="92500" lnSpcReduction="10000"/>
          </a:bodyPr>
          <a:lstStyle/>
          <a:p>
            <a:r>
              <a:rPr lang="en-US" dirty="0"/>
              <a:t>VAAFM Critical Area Seeding and Filter Strip Program</a:t>
            </a:r>
          </a:p>
        </p:txBody>
      </p:sp>
      <p:sp>
        <p:nvSpPr>
          <p:cNvPr id="7" name="Content Placeholder 6"/>
          <p:cNvSpPr>
            <a:spLocks noGrp="1"/>
          </p:cNvSpPr>
          <p:nvPr>
            <p:ph sz="quarter" idx="4"/>
          </p:nvPr>
        </p:nvSpPr>
        <p:spPr>
          <a:xfrm>
            <a:off x="4645025" y="2514600"/>
            <a:ext cx="4041775" cy="2286000"/>
          </a:xfrm>
        </p:spPr>
        <p:txBody>
          <a:bodyPr/>
          <a:lstStyle/>
          <a:p>
            <a:r>
              <a:rPr lang="en-US" dirty="0" err="1"/>
              <a:t>Hayable</a:t>
            </a:r>
            <a:r>
              <a:rPr lang="en-US" dirty="0"/>
              <a:t> Buffers</a:t>
            </a:r>
          </a:p>
          <a:p>
            <a:r>
              <a:rPr lang="en-US" dirty="0"/>
              <a:t>Grassed Waterway Establishment</a:t>
            </a:r>
          </a:p>
          <a:p>
            <a:r>
              <a:rPr lang="en-US" dirty="0"/>
              <a:t>Launch by spring 2015</a:t>
            </a:r>
          </a:p>
          <a:p>
            <a:r>
              <a:rPr lang="en-US" dirty="0"/>
              <a:t>Will Replace Vermont Ag Buffer Program</a:t>
            </a:r>
          </a:p>
        </p:txBody>
      </p:sp>
      <p:sp>
        <p:nvSpPr>
          <p:cNvPr id="8" name="Text Placeholder 5"/>
          <p:cNvSpPr txBox="1">
            <a:spLocks/>
          </p:cNvSpPr>
          <p:nvPr/>
        </p:nvSpPr>
        <p:spPr>
          <a:xfrm>
            <a:off x="4648200" y="4876800"/>
            <a:ext cx="4041775" cy="654843"/>
          </a:xfrm>
          <a:prstGeom prst="rect">
            <a:avLst/>
          </a:prstGeom>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CREP</a:t>
            </a:r>
          </a:p>
        </p:txBody>
      </p:sp>
      <p:sp>
        <p:nvSpPr>
          <p:cNvPr id="9" name="Content Placeholder 6"/>
          <p:cNvSpPr txBox="1">
            <a:spLocks/>
          </p:cNvSpPr>
          <p:nvPr/>
        </p:nvSpPr>
        <p:spPr>
          <a:xfrm>
            <a:off x="4648200" y="5531643"/>
            <a:ext cx="4041775" cy="22860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0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1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6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rPr>
              <a:t>$4825/acre</a:t>
            </a:r>
          </a:p>
          <a:p>
            <a:r>
              <a:rPr lang="en-US" sz="2400" dirty="0">
                <a:latin typeface="Calibri" panose="020F0502020204030204" pitchFamily="34" charset="0"/>
                <a:ea typeface="Calibri" panose="020F0502020204030204" pitchFamily="34" charset="0"/>
              </a:rPr>
              <a:t>or $321.67/acre/yr.</a:t>
            </a:r>
            <a:endParaRPr lang="en-US" sz="2800" dirty="0">
              <a:latin typeface="Times New Roman" panose="02020603050405020304" pitchFamily="18"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338148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65311" y="3848100"/>
            <a:ext cx="3300460" cy="3009900"/>
          </a:xfrm>
          <a:prstGeom prst="rect">
            <a:avLst/>
          </a:prstGeom>
        </p:spPr>
      </p:pic>
      <p:pic>
        <p:nvPicPr>
          <p:cNvPr id="2" name="Picture 1"/>
          <p:cNvPicPr>
            <a:picLocks noChangeAspect="1"/>
          </p:cNvPicPr>
          <p:nvPr/>
        </p:nvPicPr>
        <p:blipFill>
          <a:blip r:embed="rId3"/>
          <a:stretch>
            <a:fillRect/>
          </a:stretch>
        </p:blipFill>
        <p:spPr>
          <a:xfrm>
            <a:off x="0" y="2895600"/>
            <a:ext cx="3028950" cy="3619500"/>
          </a:xfrm>
          <a:prstGeom prst="rect">
            <a:avLst/>
          </a:prstGeom>
        </p:spPr>
      </p:pic>
      <p:pic>
        <p:nvPicPr>
          <p:cNvPr id="3074" name="Picture 2" descr="Description: FIG4_FertUse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293" y="1295400"/>
            <a:ext cx="33147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33879" y="152400"/>
            <a:ext cx="8305800" cy="1143000"/>
          </a:xfrm>
        </p:spPr>
        <p:txBody>
          <a:bodyPr>
            <a:noAutofit/>
          </a:bodyPr>
          <a:lstStyle/>
          <a:p>
            <a:r>
              <a:rPr lang="en-US" sz="2800" dirty="0"/>
              <a:t>RAPs: Technical and Financial Assistance Opportunities</a:t>
            </a:r>
          </a:p>
        </p:txBody>
      </p:sp>
    </p:spTree>
    <p:extLst>
      <p:ext uri="{BB962C8B-B14F-4D97-AF65-F5344CB8AC3E}">
        <p14:creationId xmlns:p14="http://schemas.microsoft.com/office/powerpoint/2010/main" val="199962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27222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76200"/>
            <a:ext cx="9906000" cy="7391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qip landing page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0"/>
            <a:ext cx="41535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14 rcpp page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7" y="4953001"/>
            <a:ext cx="4376053" cy="1926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pi.ning.com/files/sq*ATfqL*9e7rXNicqNgvKIaeknaBdpZ6NDq70Rl8iN2fewzh8gp6MzJ5LGso0wnc*XkiLWn2STAaYYU3OKfq1JhevPfJca-/agenc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265"/>
            <a:ext cx="3695700" cy="990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1552" t="42592" r="59008" b="21852"/>
          <a:stretch/>
        </p:blipFill>
        <p:spPr>
          <a:xfrm>
            <a:off x="5334001" y="1011713"/>
            <a:ext cx="3810000" cy="1128889"/>
          </a:xfrm>
          <a:prstGeom prst="rect">
            <a:avLst/>
          </a:prstGeom>
        </p:spPr>
      </p:pic>
      <p:sp>
        <p:nvSpPr>
          <p:cNvPr id="9" name="TextBox 8"/>
          <p:cNvSpPr txBox="1"/>
          <p:nvPr/>
        </p:nvSpPr>
        <p:spPr>
          <a:xfrm>
            <a:off x="95876" y="1771270"/>
            <a:ext cx="4203395" cy="369332"/>
          </a:xfrm>
          <a:prstGeom prst="rect">
            <a:avLst/>
          </a:prstGeom>
          <a:noFill/>
        </p:spPr>
        <p:txBody>
          <a:bodyPr wrap="none" rtlCol="0">
            <a:spAutoFit/>
          </a:bodyPr>
          <a:lstStyle/>
          <a:p>
            <a:r>
              <a:rPr lang="en-US" b="1" dirty="0"/>
              <a:t>USDA NRCS: </a:t>
            </a:r>
            <a:r>
              <a:rPr lang="en-US" dirty="0"/>
              <a:t>$45 million over 5 years</a:t>
            </a:r>
          </a:p>
        </p:txBody>
      </p:sp>
      <p:grpSp>
        <p:nvGrpSpPr>
          <p:cNvPr id="10" name="Group 9"/>
          <p:cNvGrpSpPr/>
          <p:nvPr/>
        </p:nvGrpSpPr>
        <p:grpSpPr>
          <a:xfrm>
            <a:off x="-76200" y="3623515"/>
            <a:ext cx="3962400" cy="3216764"/>
            <a:chOff x="-76200" y="3623515"/>
            <a:chExt cx="3962400" cy="3216764"/>
          </a:xfrm>
        </p:grpSpPr>
        <p:grpSp>
          <p:nvGrpSpPr>
            <p:cNvPr id="5" name="Group 4"/>
            <p:cNvGrpSpPr>
              <a:grpSpLocks noChangeAspect="1"/>
            </p:cNvGrpSpPr>
            <p:nvPr/>
          </p:nvGrpSpPr>
          <p:grpSpPr>
            <a:xfrm>
              <a:off x="-76200" y="4190999"/>
              <a:ext cx="3962400" cy="2649280"/>
              <a:chOff x="-8991600" y="3911516"/>
              <a:chExt cx="5192484" cy="3471721"/>
            </a:xfrm>
          </p:grpSpPr>
          <p:pic>
            <p:nvPicPr>
              <p:cNvPr id="4" name="Picture 3"/>
              <p:cNvPicPr>
                <a:picLocks noChangeAspect="1"/>
              </p:cNvPicPr>
              <p:nvPr/>
            </p:nvPicPr>
            <p:blipFill rotWithShape="1">
              <a:blip r:embed="rId6"/>
              <a:srcRect l="6666" t="54690" r="77023" b="27778"/>
              <a:stretch/>
            </p:blipFill>
            <p:spPr>
              <a:xfrm>
                <a:off x="-8991600" y="3911516"/>
                <a:ext cx="5105400" cy="1803483"/>
              </a:xfrm>
              <a:prstGeom prst="rect">
                <a:avLst/>
              </a:prstGeom>
              <a:solidFill>
                <a:schemeClr val="bg1"/>
              </a:solidFill>
            </p:spPr>
          </p:pic>
          <p:pic>
            <p:nvPicPr>
              <p:cNvPr id="7" name="Picture 6"/>
              <p:cNvPicPr>
                <a:picLocks noChangeAspect="1"/>
              </p:cNvPicPr>
              <p:nvPr/>
            </p:nvPicPr>
            <p:blipFill rotWithShape="1">
              <a:blip r:embed="rId6"/>
              <a:srcRect l="22856" t="54523" r="60955" b="27778"/>
              <a:stretch/>
            </p:blipFill>
            <p:spPr>
              <a:xfrm>
                <a:off x="-8866416" y="5562600"/>
                <a:ext cx="5067300" cy="1820637"/>
              </a:xfrm>
              <a:prstGeom prst="rect">
                <a:avLst/>
              </a:prstGeom>
            </p:spPr>
          </p:pic>
        </p:grpSp>
        <p:sp>
          <p:nvSpPr>
            <p:cNvPr id="13" name="TextBox 12"/>
            <p:cNvSpPr txBox="1"/>
            <p:nvPr/>
          </p:nvSpPr>
          <p:spPr>
            <a:xfrm>
              <a:off x="19328" y="3623515"/>
              <a:ext cx="3736920" cy="646331"/>
            </a:xfrm>
            <a:prstGeom prst="rect">
              <a:avLst/>
            </a:prstGeom>
            <a:solidFill>
              <a:schemeClr val="bg1"/>
            </a:solidFill>
          </p:spPr>
          <p:txBody>
            <a:bodyPr wrap="none" rtlCol="0">
              <a:spAutoFit/>
            </a:bodyPr>
            <a:lstStyle/>
            <a:p>
              <a:r>
                <a:rPr lang="en-US" b="1" dirty="0"/>
                <a:t>Vermont Clean Water Fund:</a:t>
              </a:r>
              <a:br>
                <a:rPr lang="en-US" b="1" dirty="0"/>
              </a:br>
              <a:r>
                <a:rPr lang="en-US" dirty="0"/>
                <a:t>$1.75 Million Proposed for Farms </a:t>
              </a:r>
            </a:p>
          </p:txBody>
        </p:sp>
      </p:grpSp>
      <p:sp>
        <p:nvSpPr>
          <p:cNvPr id="11" name="TextBox 10"/>
          <p:cNvSpPr txBox="1"/>
          <p:nvPr/>
        </p:nvSpPr>
        <p:spPr>
          <a:xfrm>
            <a:off x="4752295" y="3752672"/>
            <a:ext cx="4391705" cy="1200329"/>
          </a:xfrm>
          <a:prstGeom prst="rect">
            <a:avLst/>
          </a:prstGeom>
          <a:noFill/>
        </p:spPr>
        <p:txBody>
          <a:bodyPr wrap="square" rtlCol="0">
            <a:spAutoFit/>
          </a:bodyPr>
          <a:lstStyle/>
          <a:p>
            <a:r>
              <a:rPr lang="en-US" b="1" dirty="0"/>
              <a:t>State of Vermont RCPP: </a:t>
            </a:r>
            <a:r>
              <a:rPr lang="en-US" dirty="0"/>
              <a:t>$16 million</a:t>
            </a:r>
            <a:br>
              <a:rPr lang="en-US" b="1" dirty="0"/>
            </a:br>
            <a:r>
              <a:rPr lang="en-US" b="1" dirty="0"/>
              <a:t>Long Island Sound RCPP: </a:t>
            </a:r>
            <a:r>
              <a:rPr lang="en-US" dirty="0"/>
              <a:t>$10 million</a:t>
            </a:r>
            <a:br>
              <a:rPr lang="en-US" b="1" dirty="0"/>
            </a:br>
            <a:r>
              <a:rPr lang="en-US" b="1" dirty="0"/>
              <a:t>VACD RCPP: </a:t>
            </a:r>
            <a:r>
              <a:rPr lang="en-US" dirty="0"/>
              <a:t>$800,000</a:t>
            </a:r>
            <a:br>
              <a:rPr lang="en-US" b="1" dirty="0"/>
            </a:br>
            <a:r>
              <a:rPr lang="en-US" b="1" dirty="0"/>
              <a:t>Memphremagog RCPP: </a:t>
            </a:r>
            <a:r>
              <a:rPr lang="en-US" dirty="0"/>
              <a:t>$600K</a:t>
            </a:r>
          </a:p>
        </p:txBody>
      </p:sp>
      <p:sp>
        <p:nvSpPr>
          <p:cNvPr id="12" name="TextBox 11"/>
          <p:cNvSpPr txBox="1"/>
          <p:nvPr/>
        </p:nvSpPr>
        <p:spPr>
          <a:xfrm>
            <a:off x="342900" y="2638902"/>
            <a:ext cx="8458200" cy="830997"/>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tx1"/>
                </a:solidFill>
                <a:latin typeface="+mj-lt"/>
              </a:rPr>
              <a:t>Technical and Financial Assistance Available for all Farms in Vermont</a:t>
            </a:r>
          </a:p>
        </p:txBody>
      </p:sp>
    </p:spTree>
    <p:extLst>
      <p:ext uri="{BB962C8B-B14F-4D97-AF65-F5344CB8AC3E}">
        <p14:creationId xmlns:p14="http://schemas.microsoft.com/office/powerpoint/2010/main" val="351693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1868"/>
            <a:ext cx="9144000" cy="523220"/>
          </a:xfrm>
          <a:prstGeom prst="rect">
            <a:avLst/>
          </a:prstGeom>
          <a:solidFill>
            <a:schemeClr val="bg1"/>
          </a:solidFill>
        </p:spPr>
        <p:txBody>
          <a:bodyPr wrap="square">
            <a:spAutoFit/>
          </a:bodyPr>
          <a:lstStyle/>
          <a:p>
            <a:pPr algn="ctr"/>
            <a:r>
              <a:rPr lang="en-US" sz="2800" u="sng" dirty="0">
                <a:solidFill>
                  <a:srgbClr val="0070C0"/>
                </a:solidFill>
              </a:rPr>
              <a:t>agriculture.vermont.gov/rap</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914400"/>
            <a:ext cx="4592782" cy="59436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45" t="3609" r="2726" b="1833"/>
          <a:stretch/>
        </p:blipFill>
        <p:spPr>
          <a:xfrm>
            <a:off x="216090" y="1219200"/>
            <a:ext cx="3810000" cy="4953000"/>
          </a:xfrm>
          <a:prstGeom prst="rect">
            <a:avLst/>
          </a:prstGeom>
        </p:spPr>
      </p:pic>
      <p:sp>
        <p:nvSpPr>
          <p:cNvPr id="2" name="TextBox 1"/>
          <p:cNvSpPr txBox="1"/>
          <p:nvPr/>
        </p:nvSpPr>
        <p:spPr>
          <a:xfrm>
            <a:off x="762000" y="2286000"/>
            <a:ext cx="2819400" cy="2369880"/>
          </a:xfrm>
          <a:prstGeom prst="rect">
            <a:avLst/>
          </a:prstGeom>
          <a:solidFill>
            <a:schemeClr val="bg1"/>
          </a:solidFill>
        </p:spPr>
        <p:txBody>
          <a:bodyPr wrap="square" rtlCol="0" anchor="ctr">
            <a:spAutoFit/>
          </a:bodyPr>
          <a:lstStyle/>
          <a:p>
            <a:pPr algn="ctr"/>
            <a:endParaRPr lang="en-US" sz="2800" dirty="0">
              <a:solidFill>
                <a:schemeClr val="accent4">
                  <a:lumMod val="75000"/>
                </a:schemeClr>
              </a:solidFill>
            </a:endParaRPr>
          </a:p>
          <a:p>
            <a:pPr algn="ctr"/>
            <a:r>
              <a:rPr lang="en-US" sz="2800" dirty="0">
                <a:solidFill>
                  <a:schemeClr val="accent4">
                    <a:lumMod val="75000"/>
                  </a:schemeClr>
                </a:solidFill>
              </a:rPr>
              <a:t>RAP Final Rule</a:t>
            </a:r>
          </a:p>
          <a:p>
            <a:pPr algn="ctr"/>
            <a:r>
              <a:rPr lang="en-US" sz="2800" dirty="0">
                <a:solidFill>
                  <a:schemeClr val="accent4">
                    <a:lumMod val="75000"/>
                  </a:schemeClr>
                </a:solidFill>
              </a:rPr>
              <a:t>Effective: 12/6/2016</a:t>
            </a:r>
          </a:p>
          <a:p>
            <a:endParaRPr lang="en-US" dirty="0"/>
          </a:p>
          <a:p>
            <a:endParaRPr lang="en-US" dirty="0"/>
          </a:p>
        </p:txBody>
      </p:sp>
    </p:spTree>
    <p:extLst>
      <p:ext uri="{BB962C8B-B14F-4D97-AF65-F5344CB8AC3E}">
        <p14:creationId xmlns:p14="http://schemas.microsoft.com/office/powerpoint/2010/main" val="380206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468"/>
          <a:stretch/>
        </p:blipFill>
        <p:spPr>
          <a:xfrm>
            <a:off x="1866900" y="-38288"/>
            <a:ext cx="5410200" cy="6934576"/>
          </a:xfrm>
          <a:prstGeom prst="rect">
            <a:avLst/>
          </a:prstGeom>
        </p:spPr>
      </p:pic>
      <p:sp>
        <p:nvSpPr>
          <p:cNvPr id="3" name="TextBox 2"/>
          <p:cNvSpPr txBox="1"/>
          <p:nvPr/>
        </p:nvSpPr>
        <p:spPr>
          <a:xfrm>
            <a:off x="429420" y="6107668"/>
            <a:ext cx="405688" cy="369332"/>
          </a:xfrm>
          <a:prstGeom prst="rect">
            <a:avLst/>
          </a:prstGeom>
          <a:noFill/>
        </p:spPr>
        <p:txBody>
          <a:bodyPr wrap="none" rtlCol="0">
            <a:spAutoFit/>
          </a:bodyPr>
          <a:lstStyle/>
          <a:p>
            <a:r>
              <a:rPr lang="en-US" dirty="0"/>
              <a:t>27</a:t>
            </a:r>
          </a:p>
        </p:txBody>
      </p:sp>
      <p:sp>
        <p:nvSpPr>
          <p:cNvPr id="5" name="TextBox 4"/>
          <p:cNvSpPr txBox="1"/>
          <p:nvPr/>
        </p:nvSpPr>
        <p:spPr>
          <a:xfrm>
            <a:off x="381000" y="5257800"/>
            <a:ext cx="503664" cy="369332"/>
          </a:xfrm>
          <a:prstGeom prst="rect">
            <a:avLst/>
          </a:prstGeom>
          <a:noFill/>
        </p:spPr>
        <p:txBody>
          <a:bodyPr wrap="none" rtlCol="0">
            <a:spAutoFit/>
          </a:bodyPr>
          <a:lstStyle/>
          <a:p>
            <a:r>
              <a:rPr lang="en-US" dirty="0"/>
              <a:t>140</a:t>
            </a:r>
          </a:p>
        </p:txBody>
      </p:sp>
      <p:sp>
        <p:nvSpPr>
          <p:cNvPr id="6" name="TextBox 5"/>
          <p:cNvSpPr txBox="1"/>
          <p:nvPr/>
        </p:nvSpPr>
        <p:spPr>
          <a:xfrm>
            <a:off x="332012" y="4038600"/>
            <a:ext cx="544701" cy="369332"/>
          </a:xfrm>
          <a:prstGeom prst="rect">
            <a:avLst/>
          </a:prstGeom>
          <a:noFill/>
        </p:spPr>
        <p:txBody>
          <a:bodyPr wrap="none" rtlCol="0">
            <a:spAutoFit/>
          </a:bodyPr>
          <a:lstStyle/>
          <a:p>
            <a:r>
              <a:rPr lang="en-US" dirty="0"/>
              <a:t>700</a:t>
            </a:r>
          </a:p>
        </p:txBody>
      </p:sp>
      <p:sp>
        <p:nvSpPr>
          <p:cNvPr id="8" name="TextBox 7"/>
          <p:cNvSpPr txBox="1"/>
          <p:nvPr/>
        </p:nvSpPr>
        <p:spPr>
          <a:xfrm>
            <a:off x="307294" y="2667000"/>
            <a:ext cx="684803" cy="369332"/>
          </a:xfrm>
          <a:prstGeom prst="rect">
            <a:avLst/>
          </a:prstGeom>
          <a:noFill/>
        </p:spPr>
        <p:txBody>
          <a:bodyPr wrap="none" rtlCol="0">
            <a:spAutoFit/>
          </a:bodyPr>
          <a:lstStyle/>
          <a:p>
            <a:r>
              <a:rPr lang="en-US" dirty="0"/>
              <a:t>6000</a:t>
            </a:r>
          </a:p>
        </p:txBody>
      </p:sp>
      <p:sp>
        <p:nvSpPr>
          <p:cNvPr id="4" name="TextBox 3"/>
          <p:cNvSpPr txBox="1"/>
          <p:nvPr/>
        </p:nvSpPr>
        <p:spPr>
          <a:xfrm>
            <a:off x="-1568" y="838200"/>
            <a:ext cx="969111" cy="523220"/>
          </a:xfrm>
          <a:prstGeom prst="rect">
            <a:avLst/>
          </a:prstGeom>
          <a:noFill/>
        </p:spPr>
        <p:txBody>
          <a:bodyPr wrap="none" rtlCol="0">
            <a:spAutoFit/>
          </a:bodyPr>
          <a:lstStyle/>
          <a:p>
            <a:pPr algn="ctr"/>
            <a:r>
              <a:rPr lang="en-US" sz="1400" dirty="0"/>
              <a:t>Estimated</a:t>
            </a:r>
          </a:p>
          <a:p>
            <a:pPr algn="ctr"/>
            <a:r>
              <a:rPr lang="en-US" sz="1400" dirty="0"/>
              <a:t># Farms</a:t>
            </a:r>
          </a:p>
        </p:txBody>
      </p:sp>
    </p:spTree>
    <p:extLst>
      <p:ext uri="{BB962C8B-B14F-4D97-AF65-F5344CB8AC3E}">
        <p14:creationId xmlns:p14="http://schemas.microsoft.com/office/powerpoint/2010/main" val="158191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576" y="228600"/>
            <a:ext cx="2376362" cy="2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5" t="2784" r="1575" b="2773"/>
          <a:stretch/>
        </p:blipFill>
        <p:spPr bwMode="auto">
          <a:xfrm>
            <a:off x="0" y="0"/>
            <a:ext cx="4429901"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68746" y="-3095"/>
            <a:ext cx="3061155" cy="707886"/>
          </a:xfrm>
          <a:prstGeom prst="rect">
            <a:avLst/>
          </a:prstGeom>
          <a:solidFill>
            <a:schemeClr val="accent1"/>
          </a:solidFill>
        </p:spPr>
        <p:txBody>
          <a:bodyPr wrap="square" rtlCol="0">
            <a:spAutoFit/>
            <a:scene3d>
              <a:camera prst="orthographicFront"/>
              <a:lightRig rig="threePt" dir="t"/>
            </a:scene3d>
            <a:sp3d extrusionH="57150">
              <a:bevelT w="69850" h="38100" prst="cross"/>
            </a:sp3d>
          </a:bodyPr>
          <a:lstStyle/>
          <a:p>
            <a:r>
              <a:rPr lang="en-US" sz="2000" dirty="0">
                <a:ln w="10541" cmpd="sng">
                  <a:solidFill>
                    <a:schemeClr val="bg1"/>
                  </a:solidFill>
                  <a:prstDash val="solid"/>
                </a:ln>
                <a:solidFill>
                  <a:schemeClr val="bg1"/>
                </a:solidFill>
                <a:latin typeface="Century Gothic" panose="020B0502020202020204" pitchFamily="34" charset="0"/>
              </a:rPr>
              <a:t>Minimum inspection within 7 years</a:t>
            </a:r>
          </a:p>
        </p:txBody>
      </p:sp>
      <p:sp>
        <p:nvSpPr>
          <p:cNvPr id="7" name="TextBox 6"/>
          <p:cNvSpPr txBox="1"/>
          <p:nvPr/>
        </p:nvSpPr>
        <p:spPr>
          <a:xfrm>
            <a:off x="7239118" y="-3095"/>
            <a:ext cx="1920936" cy="1015663"/>
          </a:xfrm>
          <a:prstGeom prst="rect">
            <a:avLst/>
          </a:prstGeom>
          <a:solidFill>
            <a:schemeClr val="accent6">
              <a:lumMod val="75000"/>
            </a:schemeClr>
          </a:solidFill>
        </p:spPr>
        <p:txBody>
          <a:bodyPr wrap="square" rtlCol="0">
            <a:spAutoFit/>
          </a:bodyPr>
          <a:lstStyle/>
          <a:p>
            <a:r>
              <a:rPr lang="en-US" sz="2000" dirty="0">
                <a:ln w="1905">
                  <a:solidFill>
                    <a:schemeClr val="bg1"/>
                  </a:solidFill>
                </a:ln>
                <a:solidFill>
                  <a:schemeClr val="bg1"/>
                </a:solidFill>
                <a:effectLst>
                  <a:innerShdw blurRad="69850" dist="43180" dir="5400000">
                    <a:srgbClr val="000000">
                      <a:alpha val="65000"/>
                    </a:srgbClr>
                  </a:innerShdw>
                </a:effectLst>
                <a:latin typeface="Century Gothic" panose="020B0502020202020204" pitchFamily="34" charset="0"/>
              </a:rPr>
              <a:t>590 Nutrient management plan required</a:t>
            </a:r>
          </a:p>
        </p:txBody>
      </p:sp>
      <p:sp>
        <p:nvSpPr>
          <p:cNvPr id="11" name="TextBox 10"/>
          <p:cNvSpPr txBox="1"/>
          <p:nvPr/>
        </p:nvSpPr>
        <p:spPr>
          <a:xfrm>
            <a:off x="1765783" y="2438400"/>
            <a:ext cx="5612434" cy="1077218"/>
          </a:xfrm>
          <a:prstGeom prst="rect">
            <a:avLst/>
          </a:prstGeom>
          <a:noFill/>
        </p:spPr>
        <p:txBody>
          <a:bodyPr wrap="none" rtlCol="0">
            <a:spAutoFit/>
          </a:bodyPr>
          <a:lstStyle/>
          <a:p>
            <a:pPr algn="ctr"/>
            <a:r>
              <a:rPr lang="en-US" sz="3200" b="1" dirty="0"/>
              <a:t>Requirements Only For:</a:t>
            </a:r>
          </a:p>
          <a:p>
            <a:pPr algn="ctr"/>
            <a:r>
              <a:rPr lang="en-US" sz="3200" b="1" dirty="0"/>
              <a:t>Certified Small Farm Operations</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11874"/>
            <a:ext cx="4194835" cy="314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410932" y="3711874"/>
            <a:ext cx="2783903" cy="584775"/>
          </a:xfrm>
          <a:prstGeom prst="rect">
            <a:avLst/>
          </a:prstGeom>
          <a:solidFill>
            <a:schemeClr val="accent4">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Required education for farmers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15339"/>
          <a:stretch/>
        </p:blipFill>
        <p:spPr>
          <a:xfrm>
            <a:off x="5684729" y="3514677"/>
            <a:ext cx="2522477" cy="3343323"/>
          </a:xfrm>
          <a:prstGeom prst="rect">
            <a:avLst/>
          </a:prstGeom>
        </p:spPr>
      </p:pic>
      <p:sp>
        <p:nvSpPr>
          <p:cNvPr id="14" name="TextBox 13"/>
          <p:cNvSpPr txBox="1"/>
          <p:nvPr/>
        </p:nvSpPr>
        <p:spPr>
          <a:xfrm>
            <a:off x="6360097" y="6273225"/>
            <a:ext cx="2783903" cy="584775"/>
          </a:xfrm>
          <a:prstGeom prst="rect">
            <a:avLst/>
          </a:prstGeom>
          <a:solidFill>
            <a:schemeClr val="accent5">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Annually Report Compliance</a:t>
            </a:r>
          </a:p>
        </p:txBody>
      </p:sp>
    </p:spTree>
    <p:extLst>
      <p:ext uri="{BB962C8B-B14F-4D97-AF65-F5344CB8AC3E}">
        <p14:creationId xmlns:p14="http://schemas.microsoft.com/office/powerpoint/2010/main" val="28961829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22644</TotalTime>
  <Words>2805</Words>
  <Application>Microsoft Office PowerPoint</Application>
  <PresentationFormat>On-screen Show (4:3)</PresentationFormat>
  <Paragraphs>392</Paragraphs>
  <Slides>44</Slides>
  <Notes>6</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Century Gothic</vt:lpstr>
      <vt:lpstr>Constantia</vt:lpstr>
      <vt:lpstr>Times New Roman</vt:lpstr>
      <vt:lpstr>Verdana</vt:lpstr>
      <vt:lpstr>Wingdings</vt:lpstr>
      <vt:lpstr>Wingdings 2</vt:lpstr>
      <vt:lpstr>Flow</vt:lpstr>
      <vt:lpstr>PowerPoint Presentation</vt:lpstr>
      <vt:lpstr>What are the RAPs?</vt:lpstr>
      <vt:lpstr>PowerPoint Presentation</vt:lpstr>
      <vt:lpstr>Vermont Clean Water Initiative:  All-In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Vegetative Buffer Zone Programs</vt:lpstr>
      <vt:lpstr>RAPs: Technical and Financial Assistance Opportunities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Dipietro</dc:creator>
  <cp:lastModifiedBy>Patch, Ryan</cp:lastModifiedBy>
  <cp:revision>524</cp:revision>
  <cp:lastPrinted>2016-05-25T19:56:28Z</cp:lastPrinted>
  <dcterms:created xsi:type="dcterms:W3CDTF">2015-05-20T18:35:19Z</dcterms:created>
  <dcterms:modified xsi:type="dcterms:W3CDTF">2017-04-19T15:49:08Z</dcterms:modified>
</cp:coreProperties>
</file>